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385" r:id="rId3"/>
    <p:sldId id="346" r:id="rId4"/>
    <p:sldId id="422" r:id="rId5"/>
    <p:sldId id="408" r:id="rId6"/>
    <p:sldId id="423" r:id="rId7"/>
    <p:sldId id="424" r:id="rId8"/>
    <p:sldId id="388" r:id="rId9"/>
    <p:sldId id="389" r:id="rId10"/>
    <p:sldId id="409" r:id="rId11"/>
    <p:sldId id="390" r:id="rId12"/>
    <p:sldId id="391" r:id="rId13"/>
    <p:sldId id="392" r:id="rId14"/>
    <p:sldId id="393" r:id="rId15"/>
    <p:sldId id="394" r:id="rId16"/>
    <p:sldId id="395" r:id="rId17"/>
    <p:sldId id="396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weł Szadziewicz" initials="P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7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129" autoAdjust="0"/>
  </p:normalViewPr>
  <p:slideViewPr>
    <p:cSldViewPr>
      <p:cViewPr varScale="1">
        <p:scale>
          <a:sx n="72" d="100"/>
          <a:sy n="72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976CE-D416-47E0-9D22-B31244B740D7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4DFFB-5D91-4F16-AA06-BEEB71C151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4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4DFFB-5D91-4F16-AA06-BEEB71C1516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47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176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946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256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6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051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67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186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58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19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87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6A02B-93B6-4351-8E33-2A600AA0A7F6}" type="datetimeFigureOut">
              <a:rPr lang="pl-PL" smtClean="0"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96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5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5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5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5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5.png"/><Relationship Id="rId5" Type="http://schemas.openxmlformats.org/officeDocument/2006/relationships/image" Target="../media/image32.png"/><Relationship Id="rId10" Type="http://schemas.openxmlformats.org/officeDocument/2006/relationships/image" Target="../media/image4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1116632" y="285293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0070C0"/>
                </a:solidFill>
                <a:latin typeface="Segoe Print" panose="02000600000000000000" pitchFamily="2" charset="0"/>
              </a:rPr>
              <a:t>Mniej odpadów?</a:t>
            </a:r>
          </a:p>
          <a:p>
            <a:pPr algn="ctr"/>
            <a:r>
              <a:rPr lang="pl-PL" sz="4800" b="1" dirty="0">
                <a:solidFill>
                  <a:srgbClr val="0070C0"/>
                </a:solidFill>
                <a:latin typeface="Segoe Print" panose="02000600000000000000" pitchFamily="2" charset="0"/>
              </a:rPr>
              <a:t>To możliwe!</a:t>
            </a:r>
            <a:endParaRPr lang="pl-PL" sz="5400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Picture 2" descr="ZERO WASTE – Kuchnia Brudzia">
            <a:extLst>
              <a:ext uri="{FF2B5EF4-FFF2-40B4-BE49-F238E27FC236}">
                <a16:creationId xmlns:a16="http://schemas.microsoft.com/office/drawing/2014/main" id="{EAAEAF23-1D38-4715-BA4D-42304A99D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3" r="22566"/>
          <a:stretch/>
        </p:blipFill>
        <p:spPr bwMode="auto">
          <a:xfrm>
            <a:off x="5311177" y="2420888"/>
            <a:ext cx="2914134" cy="2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9745137-016B-49FC-9900-ECDB863F7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1" y="5541712"/>
            <a:ext cx="9144000" cy="131628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DBA6B85-D338-4E42-9A9D-2DD74E7A9C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170"/>
            <a:ext cx="1512168" cy="6002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0609180-8B8E-45B8-AF7E-3BC37F8F1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214146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7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58" y="1508593"/>
            <a:ext cx="58578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13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32" y="4387891"/>
            <a:ext cx="4880180" cy="231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9" y="2811763"/>
            <a:ext cx="8808186" cy="160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E6915DB-8633-4285-B027-06DF37A086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" y="6093296"/>
            <a:ext cx="1512168" cy="60029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AF5FE76-46E3-4537-990D-E1B72E197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302" y="6093296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3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13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3" y="1628799"/>
            <a:ext cx="8955757" cy="67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021" y="4935444"/>
            <a:ext cx="4906199" cy="105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97" y="2684504"/>
            <a:ext cx="9024617" cy="187381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84700E7-63B3-4709-9F41-4B80DE72B4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7" y="6114167"/>
            <a:ext cx="1512168" cy="60029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C172981-7A56-4847-B0B0-450123FDF0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79992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4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5978" y="879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Segoe Print" panose="02000600000000000000" pitchFamily="2" charset="0"/>
              </a:rPr>
              <a:t>Nadaj „drugie życie”: plastik</a:t>
            </a:r>
            <a:br>
              <a:rPr lang="pl-PL" b="1" dirty="0">
                <a:solidFill>
                  <a:srgbClr val="0070C0"/>
                </a:solidFill>
              </a:rPr>
            </a:br>
            <a:endParaRPr lang="pl-PL" dirty="0"/>
          </a:p>
        </p:txBody>
      </p:sp>
      <p:pic>
        <p:nvPicPr>
          <p:cNvPr id="6153" name="Picture 9" descr="Najlepsze obrazy na tablicy z plastikowej butelki (45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8820">
            <a:off x="5402156" y="4127132"/>
            <a:ext cx="3146055" cy="24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g1.stylowi.pl/images/items/s/201401/stylowi_pl_design_abazur-z-butelekjpg-zdjecie-dodane-przez-tala-na-b_16704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0" y="1196752"/>
            <a:ext cx="2249089" cy="251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6" y="3870028"/>
            <a:ext cx="4680520" cy="29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547938"/>
            <a:ext cx="23050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figlujemy: Co zrobić z butelki po szamponie?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5" y="815878"/>
            <a:ext cx="4049596" cy="22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79671"/>
            <a:ext cx="2304256" cy="13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F6E3F32-36AD-4A9A-A056-583D41F1E4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170"/>
            <a:ext cx="1512168" cy="60029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975B936-3F4D-4035-A38F-752F550A5E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158090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2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Segoe Print" panose="02000600000000000000" pitchFamily="2" charset="0"/>
              </a:rPr>
              <a:t>Nadaj „drugie życie”: kartoniki po sokach</a:t>
            </a:r>
            <a:br>
              <a:rPr lang="pl-PL" sz="3200" b="1" dirty="0">
                <a:solidFill>
                  <a:srgbClr val="0070C0"/>
                </a:solidFill>
              </a:rPr>
            </a:br>
            <a:endParaRPr lang="pl-P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3960440" cy="29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Karmnik dla ptaków z kartonu po mleku na dla dzieci;d - Zszywka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7638"/>
            <a:ext cx="3893023" cy="389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EDUCE, REUSE, RECYCLE | Lub design!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882" y="4269000"/>
            <a:ext cx="3819394" cy="25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9523EA3-5A61-40FA-882D-10DF49CA5E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09170"/>
            <a:ext cx="1512168" cy="6002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C351B18-2BD3-4470-819F-113928902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01" y="6091542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8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8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Segoe Print" panose="02000600000000000000" pitchFamily="2" charset="0"/>
              </a:rPr>
              <a:t>Nadaj „drugie życie”: metal</a:t>
            </a:r>
            <a:br>
              <a:rPr lang="pl-PL" b="1" dirty="0">
                <a:solidFill>
                  <a:srgbClr val="0070C0"/>
                </a:solidFill>
              </a:rPr>
            </a:br>
            <a:endParaRPr lang="pl-PL" dirty="0"/>
          </a:p>
        </p:txBody>
      </p:sp>
      <p:pic>
        <p:nvPicPr>
          <p:cNvPr id="2050" name="Picture 2" descr="Recykling puszek - 19 kreatywnych pomysłów - Krok do Zdrow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191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k wykonać lampion z puszki? - Zakumaj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 można zrobić z zawleczek od puszek? 16 recyklingowych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836712"/>
            <a:ext cx="2945904" cy="29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154" y="4357217"/>
            <a:ext cx="3494580" cy="250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8EAF58F-5216-4C88-A8E4-4C39DEC72D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170"/>
            <a:ext cx="1512168" cy="6002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7F55152-92FF-4CB3-B8BA-579B898480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116632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12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3805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Segoe Print" panose="02000600000000000000" pitchFamily="2" charset="0"/>
              </a:rPr>
              <a:t>Nadaj „drugie życie”: papier</a:t>
            </a:r>
            <a:br>
              <a:rPr lang="pl-PL" b="1" dirty="0">
                <a:solidFill>
                  <a:srgbClr val="0070C0"/>
                </a:solidFill>
              </a:rPr>
            </a:br>
            <a:endParaRPr lang="pl-PL" dirty="0"/>
          </a:p>
        </p:txBody>
      </p:sp>
      <p:pic>
        <p:nvPicPr>
          <p:cNvPr id="7170" name="Picture 2" descr="Drugie życie makulatury! | ekobiur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908720"/>
            <a:ext cx="3654177" cy="31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akie Fajne Coś: Drugie życie rolki papieru toaletowe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534439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-hurtownia-Opakowań on Twitter: &quot;Macie pomysł na drugie życie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480167"/>
            <a:ext cx="3168352" cy="23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ekorum\EDUKACJA EKOLOGICZNA\GOAP\posty\maj\post_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88772"/>
            <a:ext cx="3817194" cy="30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B971BC4-36BA-49AD-B206-3E529C10D6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170"/>
            <a:ext cx="1512168" cy="6002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6F351BA-50C3-4E93-8237-5ACE5CE8F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116632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1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138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Segoe Print" panose="02000600000000000000" pitchFamily="2" charset="0"/>
              </a:rPr>
              <a:t>Nadaj „drugie życie”: szkło</a:t>
            </a:r>
            <a:br>
              <a:rPr lang="pl-PL" b="1" dirty="0">
                <a:solidFill>
                  <a:srgbClr val="0070C0"/>
                </a:solidFill>
              </a:rPr>
            </a:br>
            <a:endParaRPr lang="pl-PL" dirty="0"/>
          </a:p>
        </p:txBody>
      </p:sp>
      <p:pic>
        <p:nvPicPr>
          <p:cNvPr id="4100" name="Picture 4" descr="Jak zrobić oryginalny świecznik własnymi rękami. Plastikowa i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914636"/>
            <a:ext cx="2708507" cy="271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iosenny wazon z butelki zrób to sam - Portal wnętrzarski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444" y="1080866"/>
            <a:ext cx="4824536" cy="27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zary, mary - w stroik zamienił się słoik stary... - Szkolne Blogi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96" b="-14842"/>
          <a:stretch/>
        </p:blipFill>
        <p:spPr bwMode="auto">
          <a:xfrm>
            <a:off x="279148" y="4208710"/>
            <a:ext cx="4583832" cy="21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alowane szkło - zdjęcia na FotoForum | Gazeta.p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3594164" cy="26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4A99A0D-1974-4C34-9428-3DC3E596AA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170"/>
            <a:ext cx="1512168" cy="6002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A36974A-3978-4690-B7AC-DC6F153CDF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214146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1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000" b="1" dirty="0">
                <a:solidFill>
                  <a:schemeClr val="tx2"/>
                </a:solidFill>
                <a:latin typeface="Segoe Print" panose="02000600000000000000" pitchFamily="2" charset="0"/>
              </a:rPr>
              <a:t>Dziękuję za uwagę.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1864365-45F4-4DA0-A038-C0B058BC6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01009"/>
            <a:ext cx="9144000" cy="131628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F110362-0151-47AF-8F37-28F9FBC73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700808"/>
            <a:ext cx="2391389" cy="94931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59EFCB2-3E31-48EE-ABE8-07ECB7017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2245977" cy="97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4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78371"/>
            <a:ext cx="8401050" cy="51149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31" y="2132856"/>
            <a:ext cx="6091644" cy="411711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FC7F38F-054E-4E21-AA3A-DF41EC168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1" y="221410"/>
            <a:ext cx="1512168" cy="60029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FFA0345-5229-4FBE-9E15-B0D9504E1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214146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1950" y="1466273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To substancje lub przedmioty, których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się pozbywamy, zamierzamy się pozbyć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lub do których pozbycia się jesteśmy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zobowiązani.</a:t>
            </a: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Czym są ODPADY 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91" y="1323240"/>
            <a:ext cx="3561209" cy="20598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73016"/>
            <a:ext cx="18002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90100"/>
            <a:ext cx="1308348" cy="15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684" y="3393442"/>
            <a:ext cx="1552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343">
            <a:off x="285202" y="5488716"/>
            <a:ext cx="987850" cy="108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033">
            <a:off x="5188330" y="3425157"/>
            <a:ext cx="1867060" cy="207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9173"/>
            <a:ext cx="1738050" cy="194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453">
            <a:off x="1918784" y="4635960"/>
            <a:ext cx="3190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1131">
            <a:off x="5682934" y="5147373"/>
            <a:ext cx="1301852" cy="14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A2C4FB36-54A8-4E6E-89F3-5AB6CAE322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214146"/>
            <a:ext cx="1394613" cy="60755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A57E1AF-0E1B-4D2A-A707-A1A4EDB57C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1" y="221410"/>
            <a:ext cx="1512168" cy="6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1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1518338" y="178819"/>
            <a:ext cx="6630314" cy="865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0070C0"/>
                </a:solidFill>
                <a:latin typeface="Segoe Print" panose="02000600000000000000" pitchFamily="2" charset="0"/>
              </a:rPr>
              <a:t>Ile odpadów produkujemy </a:t>
            </a:r>
            <a:br>
              <a:rPr lang="pl-PL" b="1" dirty="0">
                <a:solidFill>
                  <a:srgbClr val="0070C0"/>
                </a:solidFill>
                <a:latin typeface="Segoe Print" panose="02000600000000000000" pitchFamily="2" charset="0"/>
              </a:rPr>
            </a:br>
            <a:r>
              <a:rPr lang="pl-PL" b="1" dirty="0">
                <a:solidFill>
                  <a:srgbClr val="0070C0"/>
                </a:solidFill>
                <a:latin typeface="Segoe Print" panose="02000600000000000000" pitchFamily="2" charset="0"/>
              </a:rPr>
              <a:t>w naszych domach w ciągu roku?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71" y="2749729"/>
            <a:ext cx="3456384" cy="3289409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555" y="3978829"/>
            <a:ext cx="4013779" cy="2520280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495" y="4886523"/>
            <a:ext cx="823900" cy="704892"/>
          </a:xfrm>
          <a:prstGeom prst="rect">
            <a:avLst/>
          </a:prstGeom>
        </p:spPr>
      </p:pic>
      <p:sp>
        <p:nvSpPr>
          <p:cNvPr id="25" name="Prostokąt 24"/>
          <p:cNvSpPr/>
          <p:nvPr/>
        </p:nvSpPr>
        <p:spPr>
          <a:xfrm>
            <a:off x="6951082" y="3282269"/>
            <a:ext cx="200099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5400" b="1" dirty="0">
                <a:solidFill>
                  <a:srgbClr val="00B050"/>
                </a:solidFill>
              </a:rPr>
              <a:t>3776</a:t>
            </a:r>
            <a:br>
              <a:rPr lang="pl-PL" sz="5400" b="1" dirty="0">
                <a:solidFill>
                  <a:srgbClr val="00B050"/>
                </a:solidFill>
              </a:rPr>
            </a:br>
            <a:r>
              <a:rPr lang="pl-PL" sz="2000" b="1" dirty="0">
                <a:solidFill>
                  <a:srgbClr val="00B050"/>
                </a:solidFill>
              </a:rPr>
              <a:t>boisk piłkarskich 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5985623" y="3978829"/>
            <a:ext cx="0" cy="37739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6121444" y="389782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1,2m 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3494698" y="2828811"/>
            <a:ext cx="3129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4400" b="1" dirty="0">
                <a:solidFill>
                  <a:srgbClr val="C00000"/>
                </a:solidFill>
              </a:rPr>
              <a:t>12,8 mln ton </a:t>
            </a:r>
            <a:br>
              <a:rPr lang="pl-PL" sz="4400" b="1" dirty="0">
                <a:solidFill>
                  <a:srgbClr val="C00000"/>
                </a:solidFill>
              </a:rPr>
            </a:br>
            <a:r>
              <a:rPr lang="pl-PL" sz="2800" b="1" dirty="0">
                <a:solidFill>
                  <a:srgbClr val="C00000"/>
                </a:solidFill>
              </a:rPr>
              <a:t>odpadów rocznie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3"/>
          <a:stretch/>
        </p:blipFill>
        <p:spPr>
          <a:xfrm>
            <a:off x="541310" y="1329062"/>
            <a:ext cx="704125" cy="986561"/>
          </a:xfrm>
          <a:prstGeom prst="rect">
            <a:avLst/>
          </a:prstGeom>
        </p:spPr>
      </p:pic>
      <p:sp>
        <p:nvSpPr>
          <p:cNvPr id="16" name="Strzałka w prawo 15"/>
          <p:cNvSpPr/>
          <p:nvPr/>
        </p:nvSpPr>
        <p:spPr>
          <a:xfrm>
            <a:off x="1339900" y="1779519"/>
            <a:ext cx="958711" cy="179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1056504" y="1426816"/>
            <a:ext cx="133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DuperPro-Bold" panose="04010805020101010101" pitchFamily="82" charset="-18"/>
              </a:rPr>
              <a:t>1 rok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6" y="1728745"/>
            <a:ext cx="317455" cy="16634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059389" y="1577780"/>
            <a:ext cx="598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245445" y="1561295"/>
            <a:ext cx="1412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>
                <a:solidFill>
                  <a:srgbClr val="0070C0"/>
                </a:solidFill>
                <a:latin typeface="Segoe Print" panose="02000600000000000000" pitchFamily="2" charset="0"/>
              </a:rPr>
              <a:t>55 x</a:t>
            </a:r>
          </a:p>
        </p:txBody>
      </p:sp>
      <p:sp>
        <p:nvSpPr>
          <p:cNvPr id="7" name="Elipsa 6"/>
          <p:cNvSpPr/>
          <p:nvPr/>
        </p:nvSpPr>
        <p:spPr>
          <a:xfrm>
            <a:off x="2843111" y="1265281"/>
            <a:ext cx="2121765" cy="12464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Segoe Print" panose="02000600000000000000" pitchFamily="2" charset="0"/>
              </a:rPr>
              <a:t>332 kg</a:t>
            </a:r>
          </a:p>
        </p:txBody>
      </p:sp>
      <p:sp>
        <p:nvSpPr>
          <p:cNvPr id="29" name="Tytuł 4"/>
          <p:cNvSpPr txBox="1">
            <a:spLocks/>
          </p:cNvSpPr>
          <p:nvPr/>
        </p:nvSpPr>
        <p:spPr>
          <a:xfrm>
            <a:off x="7791214" y="1549005"/>
            <a:ext cx="1675224" cy="561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800" b="1" spc="100" dirty="0">
                <a:solidFill>
                  <a:srgbClr val="0070C0"/>
                </a:solidFill>
                <a:latin typeface="Segoe Print" panose="02000600000000000000" pitchFamily="2" charset="0"/>
              </a:rPr>
              <a:t>Plecaków szkolnych</a:t>
            </a: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6069" y="1339914"/>
            <a:ext cx="1115145" cy="1031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" name="pole tekstowe 1"/>
          <p:cNvSpPr txBox="1"/>
          <p:nvPr/>
        </p:nvSpPr>
        <p:spPr>
          <a:xfrm>
            <a:off x="467544" y="6499109"/>
            <a:ext cx="1480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GUS</a:t>
            </a:r>
          </a:p>
        </p:txBody>
      </p:sp>
      <p:pic>
        <p:nvPicPr>
          <p:cNvPr id="31" name="Obraz 30">
            <a:extLst>
              <a:ext uri="{FF2B5EF4-FFF2-40B4-BE49-F238E27FC236}">
                <a16:creationId xmlns:a16="http://schemas.microsoft.com/office/drawing/2014/main" id="{18188A54-AB3B-4465-99B9-7FFF3CF29D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170"/>
            <a:ext cx="1512168" cy="60029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B46537C4-4C11-496D-8EBE-3D61E2D709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64" y="6147391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8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1830118" y="188640"/>
            <a:ext cx="6630314" cy="104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0070C0"/>
                </a:solidFill>
                <a:latin typeface="Segoe Print" panose="02000600000000000000" pitchFamily="2" charset="0"/>
              </a:rPr>
              <a:t>Nadal za dużo wyrzucamy!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139783" y="1381150"/>
            <a:ext cx="50042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>
                <a:latin typeface="Segoe Print" panose="02000600000000000000" pitchFamily="2" charset="0"/>
              </a:rPr>
              <a:t>Największe skupisko odpadów  na świecie </a:t>
            </a:r>
          </a:p>
          <a:p>
            <a:pPr algn="r"/>
            <a:r>
              <a:rPr lang="pl-PL" sz="1600" b="1" dirty="0">
                <a:solidFill>
                  <a:srgbClr val="0070C0"/>
                </a:solidFill>
                <a:latin typeface="Segoe Print" panose="02000600000000000000" pitchFamily="2" charset="0"/>
              </a:rPr>
              <a:t>Pływająca plama śmieci po Pacyfiku </a:t>
            </a:r>
            <a:r>
              <a:rPr lang="pl-PL" sz="1400" dirty="0">
                <a:latin typeface="Segoe Print" panose="02000600000000000000" pitchFamily="2" charset="0"/>
              </a:rPr>
              <a:t>–  widoczna z kosmosu, wielkości 4x powierzchni Polski</a:t>
            </a:r>
          </a:p>
          <a:p>
            <a:pPr algn="r"/>
            <a:r>
              <a:rPr lang="pl-PL" sz="1400" dirty="0">
                <a:latin typeface="Segoe Print" panose="02000600000000000000" pitchFamily="2" charset="0"/>
              </a:rPr>
              <a:t>- głównie plastikowe odpady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854" y="2492896"/>
            <a:ext cx="3650338" cy="1965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93" y="4157444"/>
            <a:ext cx="3383159" cy="2384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4247287" y="4931769"/>
            <a:ext cx="32050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>
                <a:latin typeface="Segoe Print" panose="02000600000000000000" pitchFamily="2" charset="0"/>
              </a:rPr>
              <a:t>Wg ONZ co roku w oceanach</a:t>
            </a:r>
          </a:p>
          <a:p>
            <a:pPr algn="just"/>
            <a:r>
              <a:rPr lang="pl-PL" sz="1400" b="1" dirty="0">
                <a:solidFill>
                  <a:srgbClr val="0070C0"/>
                </a:solidFill>
                <a:latin typeface="Segoe Print" panose="02000600000000000000" pitchFamily="2" charset="0"/>
              </a:rPr>
              <a:t>ginie ok. 1 mln zwierząt.</a:t>
            </a:r>
          </a:p>
          <a:p>
            <a:pPr algn="just"/>
            <a:r>
              <a:rPr lang="pl-PL" sz="1400" dirty="0">
                <a:latin typeface="Segoe Print" panose="02000600000000000000" pitchFamily="2" charset="0"/>
              </a:rPr>
              <a:t>Jeśli nie będziemy segregowali</a:t>
            </a:r>
          </a:p>
          <a:p>
            <a:pPr algn="just"/>
            <a:r>
              <a:rPr lang="pl-PL" sz="1400" dirty="0">
                <a:latin typeface="Segoe Print" panose="02000600000000000000" pitchFamily="2" charset="0"/>
              </a:rPr>
              <a:t>odpadów, to w 2050 r. </a:t>
            </a:r>
          </a:p>
          <a:p>
            <a:pPr algn="just"/>
            <a:r>
              <a:rPr lang="pl-PL" sz="1400" dirty="0">
                <a:latin typeface="Segoe Print" panose="02000600000000000000" pitchFamily="2" charset="0"/>
              </a:rPr>
              <a:t>w morzach i oceanach będzie</a:t>
            </a:r>
          </a:p>
          <a:p>
            <a:pPr algn="just"/>
            <a:r>
              <a:rPr lang="pl-PL" sz="1400" dirty="0">
                <a:latin typeface="Segoe Print" panose="02000600000000000000" pitchFamily="2" charset="0"/>
              </a:rPr>
              <a:t>tyle samo butelek PET i ryb…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3733"/>
            <a:ext cx="4139783" cy="2601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499992" y="6398829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WWF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942EC13-6E8D-4A03-B165-2564E121DD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170"/>
            <a:ext cx="1512168" cy="6002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7EA9C18-6D16-48D3-BC9D-2647F01F10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57" y="6061806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4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93306" y="3591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latin typeface="Segoe Print" panose="02000600000000000000" pitchFamily="2" charset="0"/>
              </a:rPr>
              <a:t>Nadal za dużo wyrzucamy!</a:t>
            </a:r>
            <a:br>
              <a:rPr lang="pl-PL" b="1" dirty="0">
                <a:solidFill>
                  <a:srgbClr val="0070C0"/>
                </a:solidFill>
                <a:latin typeface="Segoe Print" panose="02000600000000000000" pitchFamily="2" charset="0"/>
              </a:rPr>
            </a:br>
            <a:endParaRPr lang="pl-PL" dirty="0">
              <a:latin typeface="Segoe Print" panose="02000600000000000000" pitchFamily="2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512" y="108409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Segoe Print" panose="02000600000000000000" pitchFamily="2" charset="0"/>
              </a:rPr>
              <a:t>Problem nie tylko światowy…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3" b="7434"/>
          <a:stretch/>
        </p:blipFill>
        <p:spPr bwMode="auto">
          <a:xfrm>
            <a:off x="395536" y="1600881"/>
            <a:ext cx="3048698" cy="398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Akcja, która pomoże oczyścić kraj z dzikich wysyp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20" y="1268760"/>
            <a:ext cx="58674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siedle Błonie w Lublinie: Ludzie, sprzątajcie po swoich psac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98" y="3471140"/>
            <a:ext cx="4223792" cy="23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a 9"/>
          <p:cNvSpPr/>
          <p:nvPr/>
        </p:nvSpPr>
        <p:spPr>
          <a:xfrm>
            <a:off x="4666372" y="5090850"/>
            <a:ext cx="2398899" cy="161180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atin typeface="Segoe Print" panose="02000600000000000000" pitchFamily="2" charset="0"/>
              </a:rPr>
              <a:t>Dzikie wysypiska są także w Twojej okolicy!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96905" y="5213959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  <a:latin typeface="Segoe Print" panose="02000600000000000000" pitchFamily="2" charset="0"/>
              </a:rPr>
              <a:t>Fot. </a:t>
            </a:r>
            <a:r>
              <a:rPr lang="pl-PL" sz="1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Ecosquoad</a:t>
            </a:r>
            <a:endParaRPr lang="pl-PL" sz="16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2125269" y="5271605"/>
            <a:ext cx="1665076" cy="9361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442116" y="5271605"/>
            <a:ext cx="1366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Segoe Print" panose="02000600000000000000" pitchFamily="2" charset="0"/>
              </a:rPr>
              <a:t>Polska plaża po sztormie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F013E94-9539-4659-BC0F-781139CAE4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170"/>
            <a:ext cx="1512168" cy="60029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53448551-21B9-473B-8295-781CF0DB6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5103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1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821" y="5373181"/>
            <a:ext cx="3543300" cy="8001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85" y="4083918"/>
            <a:ext cx="4486275" cy="85725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38" y="4915981"/>
            <a:ext cx="4037280" cy="57851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3325678"/>
            <a:ext cx="4517430" cy="83656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82042" y="136916"/>
            <a:ext cx="9144000" cy="1143000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Segoe Print" panose="02000600000000000000" pitchFamily="2" charset="0"/>
              </a:rPr>
              <a:t>Hierarchia  sposobów </a:t>
            </a:r>
            <a:br>
              <a:rPr lang="pl-PL" sz="3200" b="1" dirty="0">
                <a:solidFill>
                  <a:srgbClr val="0070C0"/>
                </a:solidFill>
                <a:latin typeface="Segoe Print" panose="02000600000000000000" pitchFamily="2" charset="0"/>
              </a:rPr>
            </a:br>
            <a:r>
              <a:rPr lang="pl-PL" sz="3200" b="1" dirty="0">
                <a:solidFill>
                  <a:srgbClr val="0070C0"/>
                </a:solidFill>
                <a:latin typeface="Segoe Print" panose="02000600000000000000" pitchFamily="2" charset="0"/>
              </a:rPr>
              <a:t>postępowania z odpadami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4147" y="2553478"/>
            <a:ext cx="5991225" cy="847725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4147" y="1980405"/>
            <a:ext cx="4261458" cy="54734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1181160"/>
            <a:ext cx="6019800" cy="87630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9"/>
          <a:srcRect t="9126"/>
          <a:stretch/>
        </p:blipFill>
        <p:spPr>
          <a:xfrm>
            <a:off x="4351894" y="6093296"/>
            <a:ext cx="3532474" cy="73251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06B12C01-18B0-4CC3-81CF-4161FAC750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170"/>
            <a:ext cx="1512168" cy="60029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54A54A2-8A25-48F4-A66E-870ED74260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214146"/>
            <a:ext cx="1394613" cy="607554"/>
          </a:xfrm>
          <a:prstGeom prst="rect">
            <a:avLst/>
          </a:prstGeom>
        </p:spPr>
      </p:pic>
      <p:sp>
        <p:nvSpPr>
          <p:cNvPr id="4" name="Strzałka w prawo 3"/>
          <p:cNvSpPr/>
          <p:nvPr/>
        </p:nvSpPr>
        <p:spPr>
          <a:xfrm>
            <a:off x="0" y="1373622"/>
            <a:ext cx="741070" cy="3659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31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13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16" y="1592488"/>
            <a:ext cx="78581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9"/>
          <a:stretch/>
        </p:blipFill>
        <p:spPr bwMode="auto">
          <a:xfrm>
            <a:off x="2195736" y="4935256"/>
            <a:ext cx="4923468" cy="147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7228D00-8F99-444E-A5DC-139FFEF68B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" y="6059617"/>
            <a:ext cx="1512168" cy="60029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7A7FC39-FA90-4700-8AF6-33884DD5AC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22336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3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13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5" y="1498865"/>
            <a:ext cx="65436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7A722D1-729D-4102-B100-250D899B7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1512168" cy="60029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A52230F-21D6-4179-B9ED-1E04CE0AA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45399"/>
            <a:ext cx="1394613" cy="60755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5028346"/>
            <a:ext cx="5337056" cy="172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574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21263</TotalTime>
  <Words>205</Words>
  <Application>Microsoft Office PowerPoint</Application>
  <PresentationFormat>Pokaz na ekranie (4:3)</PresentationFormat>
  <Paragraphs>41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DuperPro-Bold</vt:lpstr>
      <vt:lpstr>Segoe Print</vt:lpstr>
      <vt:lpstr>Motyw pakietu Office</vt:lpstr>
      <vt:lpstr>Prezentacja programu PowerPoint</vt:lpstr>
      <vt:lpstr>Prezentacja programu PowerPoint</vt:lpstr>
      <vt:lpstr>Czym są ODPADY ?</vt:lpstr>
      <vt:lpstr>Prezentacja programu PowerPoint</vt:lpstr>
      <vt:lpstr>Prezentacja programu PowerPoint</vt:lpstr>
      <vt:lpstr>Nadal za dużo wyrzucamy! </vt:lpstr>
      <vt:lpstr>Hierarchia  sposobów  postępowania z odpadami</vt:lpstr>
      <vt:lpstr>Prezentacja programu PowerPoint</vt:lpstr>
      <vt:lpstr>Prezentacja programu PowerPoint</vt:lpstr>
      <vt:lpstr>Prezentacja programu PowerPoint</vt:lpstr>
      <vt:lpstr>Prezentacja programu PowerPoint</vt:lpstr>
      <vt:lpstr>Nadaj „drugie życie”: plastik </vt:lpstr>
      <vt:lpstr>Nadaj „drugie życie”: kartoniki po sokach </vt:lpstr>
      <vt:lpstr>Nadaj „drugie życie”: metal </vt:lpstr>
      <vt:lpstr>Nadaj „drugie życie”: papier </vt:lpstr>
      <vt:lpstr>Nadaj „drugie życie”: szkło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Rekomendacje dla PSZOK, punktów napraw i ponownego użycia – na podstawie opracowania stworzonego  dla  Ministerstwa Środowiska</dc:title>
  <dc:creator>Ekorum</dc:creator>
  <cp:lastModifiedBy>Mary</cp:lastModifiedBy>
  <cp:revision>282</cp:revision>
  <dcterms:created xsi:type="dcterms:W3CDTF">2018-03-05T08:32:47Z</dcterms:created>
  <dcterms:modified xsi:type="dcterms:W3CDTF">2021-11-09T12:01:59Z</dcterms:modified>
</cp:coreProperties>
</file>