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435" r:id="rId2"/>
    <p:sldId id="436" r:id="rId3"/>
    <p:sldId id="483" r:id="rId4"/>
    <p:sldId id="438" r:id="rId5"/>
    <p:sldId id="439" r:id="rId6"/>
    <p:sldId id="440" r:id="rId7"/>
    <p:sldId id="412" r:id="rId8"/>
    <p:sldId id="442" r:id="rId9"/>
    <p:sldId id="474" r:id="rId10"/>
    <p:sldId id="475" r:id="rId11"/>
    <p:sldId id="476" r:id="rId12"/>
    <p:sldId id="477" r:id="rId13"/>
    <p:sldId id="447" r:id="rId14"/>
    <p:sldId id="478" r:id="rId15"/>
    <p:sldId id="450" r:id="rId16"/>
    <p:sldId id="489" r:id="rId17"/>
    <p:sldId id="486" r:id="rId18"/>
    <p:sldId id="487" r:id="rId19"/>
    <p:sldId id="479" r:id="rId20"/>
    <p:sldId id="480" r:id="rId21"/>
    <p:sldId id="455" r:id="rId22"/>
    <p:sldId id="490" r:id="rId23"/>
    <p:sldId id="491" r:id="rId24"/>
    <p:sldId id="488" r:id="rId25"/>
    <p:sldId id="482" r:id="rId26"/>
    <p:sldId id="460" r:id="rId27"/>
    <p:sldId id="461" r:id="rId28"/>
    <p:sldId id="462" r:id="rId29"/>
    <p:sldId id="463" r:id="rId30"/>
    <p:sldId id="464" r:id="rId31"/>
    <p:sldId id="465" r:id="rId32"/>
    <p:sldId id="466" r:id="rId33"/>
    <p:sldId id="467" r:id="rId34"/>
    <p:sldId id="468" r:id="rId35"/>
    <p:sldId id="469" r:id="rId36"/>
    <p:sldId id="470" r:id="rId37"/>
    <p:sldId id="471" r:id="rId38"/>
    <p:sldId id="472" r:id="rId39"/>
    <p:sldId id="473" r:id="rId4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weł Szadziewicz" initials="PS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00813B"/>
    <a:srgbClr val="007F3A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79" autoAdjust="0"/>
    <p:restoredTop sz="94129" autoAdjust="0"/>
  </p:normalViewPr>
  <p:slideViewPr>
    <p:cSldViewPr>
      <p:cViewPr varScale="1">
        <p:scale>
          <a:sx n="72" d="100"/>
          <a:sy n="72" d="100"/>
        </p:scale>
        <p:origin x="1458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3976CE-D416-47E0-9D22-B31244B740D7}" type="datetimeFigureOut">
              <a:rPr lang="pl-PL" smtClean="0"/>
              <a:t>10.11.2021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34DFFB-5D91-4F16-AA06-BEEB71C151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341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+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,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94199-AF10-47F4-BD96-558930D92393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2247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4DFFB-5D91-4F16-AA06-BEEB71C1516B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4643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4DFFB-5D91-4F16-AA06-BEEB71C1516B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7357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+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,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94199-AF10-47F4-BD96-558930D92393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2247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10.11.2021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1764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10.11.2021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9467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10.11.2021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2567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10.11.2021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162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10.11.2021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0510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10.11.2021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4133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10.11.2021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6678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10.11.2021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1862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10.11.2021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1580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10.11.2021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9191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10.11.2021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7879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6A02B-93B6-4351-8E33-2A600AA0A7F6}" type="datetimeFigureOut">
              <a:rPr lang="pl-PL" smtClean="0"/>
              <a:t>10.11.2021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9965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9.png"/><Relationship Id="rId7" Type="http://schemas.openxmlformats.org/officeDocument/2006/relationships/image" Target="../media/image5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18.png"/><Relationship Id="rId10" Type="http://schemas.openxmlformats.org/officeDocument/2006/relationships/image" Target="../media/image52.png"/><Relationship Id="rId4" Type="http://schemas.openxmlformats.org/officeDocument/2006/relationships/image" Target="../media/image20.pn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8.png"/><Relationship Id="rId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microsoft.com/office/2007/relationships/hdphoto" Target="../media/hdphoto2.wdp"/><Relationship Id="rId9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8.png"/><Relationship Id="rId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microsoft.com/office/2007/relationships/hdphoto" Target="../media/hdphoto2.wdp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7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8.png"/><Relationship Id="rId5" Type="http://schemas.openxmlformats.org/officeDocument/2006/relationships/image" Target="../media/image25.png"/><Relationship Id="rId10" Type="http://schemas.openxmlformats.org/officeDocument/2006/relationships/image" Target="../media/image7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8.png"/><Relationship Id="rId5" Type="http://schemas.openxmlformats.org/officeDocument/2006/relationships/image" Target="../media/image32.png"/><Relationship Id="rId10" Type="http://schemas.openxmlformats.org/officeDocument/2006/relationships/image" Target="../media/image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53060" y="2420888"/>
            <a:ext cx="43349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b="1" dirty="0">
                <a:solidFill>
                  <a:srgbClr val="0070C0"/>
                </a:solidFill>
                <a:latin typeface="Segoe Print" panose="02000600000000000000" pitchFamily="2" charset="0"/>
              </a:rPr>
              <a:t>Jak postępować </a:t>
            </a:r>
            <a:br>
              <a:rPr lang="pl-PL" sz="4800" b="1" dirty="0">
                <a:solidFill>
                  <a:srgbClr val="0070C0"/>
                </a:solidFill>
                <a:latin typeface="Segoe Print" panose="02000600000000000000" pitchFamily="2" charset="0"/>
              </a:rPr>
            </a:br>
            <a:r>
              <a:rPr lang="pl-PL" sz="4800" b="1" dirty="0">
                <a:solidFill>
                  <a:srgbClr val="0070C0"/>
                </a:solidFill>
                <a:latin typeface="Segoe Print" panose="02000600000000000000" pitchFamily="2" charset="0"/>
              </a:rPr>
              <a:t>z odpadami?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27235CA4-36C0-4424-A3BC-023CDCA031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" y="404664"/>
            <a:ext cx="2339752" cy="92881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C4F6688B-10D9-4F1E-8C4B-C3FC19923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501009"/>
            <a:ext cx="9144000" cy="131628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7B98206-5576-4F3E-9215-5A12D04C5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739" y="2060848"/>
            <a:ext cx="50292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34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/>
          <p:cNvSpPr txBox="1">
            <a:spLocks/>
          </p:cNvSpPr>
          <p:nvPr/>
        </p:nvSpPr>
        <p:spPr>
          <a:xfrm>
            <a:off x="1331640" y="981323"/>
            <a:ext cx="6478488" cy="503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70C0"/>
                </a:solidFill>
                <a:latin typeface="Segoe Print" panose="02000600000000000000" pitchFamily="2" charset="0"/>
              </a:rPr>
              <a:t>Jak segregować ?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837C276-4068-4506-988F-B5503BFEC7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B8A6607-E86B-4238-ACDD-96FD69377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2F885C1-37D0-4332-B0A9-CBDC9B899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146189"/>
            <a:ext cx="8795588" cy="32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02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/>
          <p:cNvSpPr txBox="1">
            <a:spLocks/>
          </p:cNvSpPr>
          <p:nvPr/>
        </p:nvSpPr>
        <p:spPr>
          <a:xfrm>
            <a:off x="1357766" y="1053331"/>
            <a:ext cx="6478488" cy="503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70C0"/>
                </a:solidFill>
                <a:latin typeface="Segoe Print" panose="02000600000000000000" pitchFamily="2" charset="0"/>
              </a:rPr>
              <a:t>Jak segregować ?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D66B735-93BA-4B38-8D28-75C20B71C9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A930435-D30B-4602-8197-79CDB0EE6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A957817-65E4-49CD-BE9E-069ACBF28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74" y="2276872"/>
            <a:ext cx="8450452" cy="330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4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/>
          <p:cNvSpPr txBox="1">
            <a:spLocks/>
          </p:cNvSpPr>
          <p:nvPr/>
        </p:nvSpPr>
        <p:spPr>
          <a:xfrm>
            <a:off x="1331640" y="1053331"/>
            <a:ext cx="6478488" cy="503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70C0"/>
                </a:solidFill>
                <a:latin typeface="Segoe Print" panose="02000600000000000000" pitchFamily="2" charset="0"/>
              </a:rPr>
              <a:t>Jak segregować ?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A20E55E-410B-4DB9-BDBA-6245E7A852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8901D9F-D0CE-4DA3-B712-E974379394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D93A3A1-77BA-473E-B6FA-F550C06CF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971" y="1916832"/>
            <a:ext cx="8456057" cy="407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73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74"/>
          <a:stretch/>
        </p:blipFill>
        <p:spPr>
          <a:xfrm>
            <a:off x="5563971" y="1414675"/>
            <a:ext cx="3400517" cy="4823500"/>
          </a:xfrm>
        </p:spPr>
      </p:pic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xfrm>
            <a:off x="457200" y="5602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dirty="0">
                <a:solidFill>
                  <a:srgbClr val="0070C0"/>
                </a:solidFill>
                <a:latin typeface="Segoe Print" panose="02000600000000000000" pitchFamily="2" charset="0"/>
              </a:rPr>
              <a:t>Kompostowanie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07" y="2308603"/>
            <a:ext cx="4043487" cy="435405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558" y="1052736"/>
            <a:ext cx="1916884" cy="2098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5325324-BA32-4499-A68F-B8E55FFD6E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B22AC7F-6D35-49FA-A161-5D3665C9AC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6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ytuł 1"/>
          <p:cNvSpPr>
            <a:spLocks noGrp="1"/>
          </p:cNvSpPr>
          <p:nvPr>
            <p:ph type="title"/>
          </p:nvPr>
        </p:nvSpPr>
        <p:spPr>
          <a:xfrm>
            <a:off x="467544" y="601799"/>
            <a:ext cx="8229600" cy="1027001"/>
          </a:xfrm>
        </p:spPr>
        <p:txBody>
          <a:bodyPr>
            <a:normAutofit/>
          </a:bodyPr>
          <a:lstStyle/>
          <a:p>
            <a:r>
              <a:rPr lang="pl-PL" sz="3300" b="1" dirty="0">
                <a:solidFill>
                  <a:srgbClr val="0070C0"/>
                </a:solidFill>
                <a:latin typeface="Segoe Print" panose="02000600000000000000" pitchFamily="2" charset="0"/>
              </a:rPr>
              <a:t>Jak</a:t>
            </a:r>
            <a:r>
              <a:rPr lang="pl-PL" sz="4000" b="1" dirty="0">
                <a:solidFill>
                  <a:srgbClr val="0070C0"/>
                </a:solidFill>
                <a:latin typeface="Segoe Print" panose="02000600000000000000" pitchFamily="2" charset="0"/>
              </a:rPr>
              <a:t> </a:t>
            </a:r>
            <a:r>
              <a:rPr lang="pl-PL" sz="3300" b="1" dirty="0">
                <a:solidFill>
                  <a:srgbClr val="0070C0"/>
                </a:solidFill>
                <a:latin typeface="Segoe Print" panose="02000600000000000000" pitchFamily="2" charset="0"/>
              </a:rPr>
              <a:t>segregować?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CE489ED-06D0-4308-ADCB-355A0FB746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D3FFB39-BC94-4767-8C65-9AA93E9B1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862296A-405C-4AA2-B188-4575FD3D1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772816"/>
            <a:ext cx="8764083" cy="446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30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6401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0070C0"/>
                </a:solidFill>
                <a:latin typeface="Segoe Print" panose="02000600000000000000" pitchFamily="2" charset="0"/>
              </a:rPr>
              <a:t>Odpady problemowe, niebezpieczne?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823" y="1663849"/>
            <a:ext cx="6115042" cy="431436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B95E7A4-5172-4CCE-AD51-D36F167B0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6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813140"/>
            <a:ext cx="7776863" cy="5568188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411760" y="2931682"/>
            <a:ext cx="792088" cy="353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A88B0692-44CE-49C4-8C01-1762198A9D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98A40F0-8AF5-4EE0-BFD7-3032DAB62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id="{B2E74980-C2FA-4B00-9D13-321DAE335A6C}"/>
              </a:ext>
            </a:extLst>
          </p:cNvPr>
          <p:cNvSpPr/>
          <p:nvPr/>
        </p:nvSpPr>
        <p:spPr>
          <a:xfrm>
            <a:off x="2411760" y="3429000"/>
            <a:ext cx="792088" cy="35330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799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-99392"/>
            <a:ext cx="8568952" cy="1143000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rgbClr val="0070C0"/>
                </a:solidFill>
                <a:latin typeface="Segoe Print" panose="02000600000000000000" pitchFamily="2" charset="0"/>
              </a:rPr>
              <a:t>Do PSZOK-u możesz bezpłatnie oddać: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ACC2426-609F-4586-8516-2FD0583FC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470" y="915798"/>
            <a:ext cx="7111060" cy="583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41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453">
            <a:off x="2585809" y="4899889"/>
            <a:ext cx="319087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6033">
            <a:off x="5931525" y="4679193"/>
            <a:ext cx="1867060" cy="2070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7" y="4782536"/>
            <a:ext cx="1738050" cy="1942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6343">
            <a:off x="8059888" y="5210664"/>
            <a:ext cx="987850" cy="108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83700">
            <a:off x="1990769" y="5747119"/>
            <a:ext cx="1007866" cy="1082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72549">
            <a:off x="1729164" y="5124884"/>
            <a:ext cx="7524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645" y="4562610"/>
            <a:ext cx="968499" cy="91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D2CAFA1-71ED-4C35-B96A-BA8E478AB6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4BBD840-BA8F-484A-8BFC-551F9B3E71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EBAE215-5D4A-4C25-9860-8F8D413F33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4142"/>
            <a:ext cx="9144000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42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6" y="0"/>
            <a:ext cx="922569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Żyjesz między nami</a:t>
            </a:r>
            <a:br>
              <a:rPr lang="pl-PL" b="1" dirty="0">
                <a:solidFill>
                  <a:srgbClr val="FF0000"/>
                </a:solidFill>
              </a:rPr>
            </a:br>
            <a:r>
              <a:rPr lang="pl-PL" b="1" dirty="0">
                <a:solidFill>
                  <a:srgbClr val="FF0000"/>
                </a:solidFill>
              </a:rPr>
              <a:t>- nie pal odpadami!</a:t>
            </a: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1937" y="4687659"/>
            <a:ext cx="3035544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819" y="5485874"/>
            <a:ext cx="1121779" cy="920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6023" y="284323"/>
            <a:ext cx="5545018" cy="118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70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22387"/>
            <a:ext cx="8401050" cy="511492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8231" y="2276872"/>
            <a:ext cx="6091644" cy="411711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42FAACE-A590-4A2D-8B59-008A1A666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059D102-0ECD-41C3-A1B1-B9A33DD646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1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787"/>
            <a:ext cx="9144000" cy="6913844"/>
          </a:xfrm>
          <a:prstGeom prst="rect">
            <a:avLst/>
          </a:prstGeom>
        </p:spPr>
      </p:pic>
      <p:sp>
        <p:nvSpPr>
          <p:cNvPr id="18" name="Chmurka 17"/>
          <p:cNvSpPr/>
          <p:nvPr/>
        </p:nvSpPr>
        <p:spPr>
          <a:xfrm>
            <a:off x="5652120" y="2150966"/>
            <a:ext cx="792088" cy="495238"/>
          </a:xfrm>
          <a:prstGeom prst="cloud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le tekstowe 13"/>
          <p:cNvSpPr txBox="1"/>
          <p:nvPr/>
        </p:nvSpPr>
        <p:spPr>
          <a:xfrm>
            <a:off x="5642001" y="2150966"/>
            <a:ext cx="80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bg2"/>
                </a:solidFill>
              </a:rPr>
              <a:t>OŁÓW</a:t>
            </a:r>
          </a:p>
        </p:txBody>
      </p:sp>
      <p:sp>
        <p:nvSpPr>
          <p:cNvPr id="20" name="Chmurka 19"/>
          <p:cNvSpPr/>
          <p:nvPr/>
        </p:nvSpPr>
        <p:spPr>
          <a:xfrm>
            <a:off x="6876256" y="2550984"/>
            <a:ext cx="925631" cy="827435"/>
          </a:xfrm>
          <a:prstGeom prst="cloud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Chmurka 18"/>
          <p:cNvSpPr/>
          <p:nvPr/>
        </p:nvSpPr>
        <p:spPr>
          <a:xfrm>
            <a:off x="1808590" y="1377087"/>
            <a:ext cx="2223864" cy="495238"/>
          </a:xfrm>
          <a:prstGeom prst="cloud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Chmurka 20"/>
          <p:cNvSpPr/>
          <p:nvPr/>
        </p:nvSpPr>
        <p:spPr>
          <a:xfrm>
            <a:off x="8301596" y="3018328"/>
            <a:ext cx="858765" cy="495238"/>
          </a:xfrm>
          <a:prstGeom prst="cloud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8261389" y="3068960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FURANY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6885540" y="2646204"/>
            <a:ext cx="907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PYŁY</a:t>
            </a:r>
          </a:p>
          <a:p>
            <a:r>
              <a:rPr lang="pl-PL" b="1" dirty="0"/>
              <a:t> PM2,5</a:t>
            </a:r>
          </a:p>
        </p:txBody>
      </p:sp>
      <p:sp>
        <p:nvSpPr>
          <p:cNvPr id="22" name="Chmurka 21"/>
          <p:cNvSpPr/>
          <p:nvPr/>
        </p:nvSpPr>
        <p:spPr>
          <a:xfrm>
            <a:off x="7144032" y="-506"/>
            <a:ext cx="2025507" cy="545870"/>
          </a:xfrm>
          <a:prstGeom prst="cloud">
            <a:avLst/>
          </a:prstGeom>
          <a:solidFill>
            <a:srgbClr val="7030A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Chmurka 22"/>
          <p:cNvSpPr/>
          <p:nvPr/>
        </p:nvSpPr>
        <p:spPr>
          <a:xfrm>
            <a:off x="6596608" y="1102710"/>
            <a:ext cx="969338" cy="1007924"/>
          </a:xfrm>
          <a:prstGeom prst="cloud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Chmurka 23"/>
          <p:cNvSpPr/>
          <p:nvPr/>
        </p:nvSpPr>
        <p:spPr>
          <a:xfrm>
            <a:off x="4695203" y="1133562"/>
            <a:ext cx="1069673" cy="495238"/>
          </a:xfrm>
          <a:prstGeom prst="cloud">
            <a:avLst/>
          </a:prstGeom>
          <a:solidFill>
            <a:srgbClr val="0070C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Chmurka 24"/>
          <p:cNvSpPr/>
          <p:nvPr/>
        </p:nvSpPr>
        <p:spPr>
          <a:xfrm>
            <a:off x="5738088" y="-78502"/>
            <a:ext cx="924952" cy="802325"/>
          </a:xfrm>
          <a:prstGeom prst="cloud">
            <a:avLst/>
          </a:prstGeom>
          <a:solidFill>
            <a:srgbClr val="00B0F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5764876" y="-506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TLENKI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b="1" dirty="0">
                <a:solidFill>
                  <a:schemeClr val="bg1"/>
                </a:solidFill>
              </a:rPr>
              <a:t>AZOTU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4752985" y="1187248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BENZEN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6709220" y="1252953"/>
            <a:ext cx="744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bg2"/>
                </a:solidFill>
              </a:rPr>
              <a:t>PYŁY</a:t>
            </a:r>
            <a:endParaRPr lang="pl-PL" b="1" dirty="0">
              <a:solidFill>
                <a:schemeClr val="tx2"/>
              </a:solidFill>
            </a:endParaRPr>
          </a:p>
          <a:p>
            <a:r>
              <a:rPr lang="pl-PL" b="1" dirty="0">
                <a:solidFill>
                  <a:schemeClr val="bg2"/>
                </a:solidFill>
              </a:rPr>
              <a:t>PM10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7336518" y="61598"/>
            <a:ext cx="165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TLENEK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b="1" dirty="0">
                <a:solidFill>
                  <a:schemeClr val="bg1"/>
                </a:solidFill>
              </a:rPr>
              <a:t>WĘGLA</a:t>
            </a:r>
          </a:p>
        </p:txBody>
      </p:sp>
      <p:sp>
        <p:nvSpPr>
          <p:cNvPr id="26" name="Chmurka 25"/>
          <p:cNvSpPr/>
          <p:nvPr/>
        </p:nvSpPr>
        <p:spPr>
          <a:xfrm>
            <a:off x="5669694" y="2919897"/>
            <a:ext cx="792088" cy="495238"/>
          </a:xfrm>
          <a:prstGeom prst="cloud">
            <a:avLst/>
          </a:prstGeom>
          <a:solidFill>
            <a:schemeClr val="tx2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Chmurka 26"/>
          <p:cNvSpPr/>
          <p:nvPr/>
        </p:nvSpPr>
        <p:spPr>
          <a:xfrm>
            <a:off x="2784326" y="2186696"/>
            <a:ext cx="2148423" cy="495238"/>
          </a:xfrm>
          <a:prstGeom prst="cloud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>
            <a:off x="2904581" y="2186696"/>
            <a:ext cx="1775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CHLOROWODÓR</a:t>
            </a:r>
          </a:p>
        </p:txBody>
      </p:sp>
      <p:sp>
        <p:nvSpPr>
          <p:cNvPr id="28" name="Chmurka 27"/>
          <p:cNvSpPr/>
          <p:nvPr/>
        </p:nvSpPr>
        <p:spPr>
          <a:xfrm>
            <a:off x="7565946" y="1356266"/>
            <a:ext cx="1586648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/>
        </p:nvSpPr>
        <p:spPr>
          <a:xfrm rot="21419205">
            <a:off x="7544041" y="1631105"/>
            <a:ext cx="172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CYJANOWODÓR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5675638" y="2923203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KADM</a:t>
            </a:r>
          </a:p>
        </p:txBody>
      </p:sp>
      <p:sp>
        <p:nvSpPr>
          <p:cNvPr id="29" name="Chmurka 28"/>
          <p:cNvSpPr/>
          <p:nvPr/>
        </p:nvSpPr>
        <p:spPr>
          <a:xfrm>
            <a:off x="1774899" y="1863015"/>
            <a:ext cx="792088" cy="495238"/>
          </a:xfrm>
          <a:prstGeom prst="cloud">
            <a:avLst/>
          </a:prstGeom>
          <a:solidFill>
            <a:schemeClr val="accent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1844635" y="1939536"/>
            <a:ext cx="652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bg2"/>
                </a:solidFill>
              </a:rPr>
              <a:t>RTĘĆ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2109042" y="1446439"/>
            <a:ext cx="1683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FORMALDEHYD</a:t>
            </a:r>
          </a:p>
        </p:txBody>
      </p:sp>
    </p:spTree>
    <p:extLst>
      <p:ext uri="{BB962C8B-B14F-4D97-AF65-F5344CB8AC3E}">
        <p14:creationId xmlns:p14="http://schemas.microsoft.com/office/powerpoint/2010/main" val="1219085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4644008" y="3717032"/>
            <a:ext cx="288032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2101"/>
            <a:ext cx="8794612" cy="5531554"/>
          </a:xfrm>
          <a:prstGeom prst="rect">
            <a:avLst/>
          </a:prstGeom>
        </p:spPr>
      </p:pic>
      <p:sp>
        <p:nvSpPr>
          <p:cNvPr id="4" name="Tytuł 1"/>
          <p:cNvSpPr txBox="1">
            <a:spLocks noGrp="1"/>
          </p:cNvSpPr>
          <p:nvPr>
            <p:ph type="ctrTitle"/>
          </p:nvPr>
        </p:nvSpPr>
        <p:spPr>
          <a:xfrm>
            <a:off x="1548780" y="188640"/>
            <a:ext cx="6478488" cy="503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70C0"/>
                </a:solidFill>
                <a:latin typeface="Segoe Print" panose="02000600000000000000" pitchFamily="2" charset="0"/>
              </a:rPr>
              <a:t>Ciekawostki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115E345-CAEB-4A94-88FB-734259B99E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82730AA-191B-4AA9-89F5-0259C98C03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68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1393129" y="461602"/>
            <a:ext cx="6478488" cy="5034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dirty="0">
                <a:solidFill>
                  <a:srgbClr val="0070C0"/>
                </a:solidFill>
                <a:latin typeface="Segoe Print" panose="02000600000000000000" pitchFamily="2" charset="0"/>
              </a:rPr>
              <a:t>Ciekawostki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90599"/>
            <a:ext cx="24860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659538" y="931121"/>
            <a:ext cx="37560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1"/>
                </a:solidFill>
                <a:latin typeface="Segoe Print" panose="02000600000000000000" pitchFamily="2" charset="0"/>
              </a:rPr>
              <a:t>Czy wiesz, że makulatura ma 7 żyć? Dobrze wysegregowany papier może nam posłużyć 7 razy zanim straci swoje właściwości.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228" y="1724908"/>
            <a:ext cx="2106576" cy="2193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le tekstowe 11"/>
          <p:cNvSpPr txBox="1"/>
          <p:nvPr/>
        </p:nvSpPr>
        <p:spPr>
          <a:xfrm rot="10800000" flipV="1">
            <a:off x="3072898" y="2324247"/>
            <a:ext cx="38884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FFC000"/>
                </a:solidFill>
                <a:latin typeface="Segoe Print" panose="02000600000000000000" pitchFamily="2" charset="0"/>
              </a:rPr>
              <a:t>Plastikowe odpady stanowią duże zagrożenie dla przyrody, jeśli traﬁą np. do lasu czy morza - zwierzęta mogą się</a:t>
            </a:r>
          </a:p>
          <a:p>
            <a:r>
              <a:rPr lang="pl-PL" dirty="0">
                <a:solidFill>
                  <a:srgbClr val="FFC000"/>
                </a:solidFill>
                <a:latin typeface="Segoe Print" panose="02000600000000000000" pitchFamily="2" charset="0"/>
              </a:rPr>
              <a:t>w nie zaplątać lub nimi udusić.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3" y="4064136"/>
            <a:ext cx="1695434" cy="1888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746786" y="3949408"/>
            <a:ext cx="30412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7F3A"/>
                </a:solidFill>
                <a:latin typeface="Segoe Print" panose="02000600000000000000" pitchFamily="2" charset="0"/>
              </a:rPr>
              <a:t>Jeśli każdy z nas wyrzuci do kosza tylko jeden słoik, to na</a:t>
            </a:r>
          </a:p>
          <a:p>
            <a:r>
              <a:rPr lang="pl-PL" dirty="0">
                <a:solidFill>
                  <a:srgbClr val="007F3A"/>
                </a:solidFill>
                <a:latin typeface="Segoe Print" panose="02000600000000000000" pitchFamily="2" charset="0"/>
              </a:rPr>
              <a:t>składowiska w całej Polsce traﬁ rocznie 10 tys. ton szkła.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302" y="4064136"/>
            <a:ext cx="1979990" cy="165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ole tekstowe 15"/>
          <p:cNvSpPr txBox="1"/>
          <p:nvPr/>
        </p:nvSpPr>
        <p:spPr>
          <a:xfrm>
            <a:off x="5415589" y="5863953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1"/>
                </a:solidFill>
                <a:latin typeface="Segoe Print" panose="02000600000000000000" pitchFamily="2" charset="0"/>
              </a:rPr>
              <a:t>1 tona papieru z makulatury pozwala zaoszczędzić 17 drzew.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EE249D03-6979-497C-B0EA-C3C6EA985A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954548AD-2D5B-4956-8DE8-F8DC0D7640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9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 txBox="1">
            <a:spLocks/>
          </p:cNvSpPr>
          <p:nvPr/>
        </p:nvSpPr>
        <p:spPr>
          <a:xfrm>
            <a:off x="1393129" y="836712"/>
            <a:ext cx="6478488" cy="5034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dirty="0">
                <a:solidFill>
                  <a:srgbClr val="0070C0"/>
                </a:solidFill>
                <a:latin typeface="Segoe Print" panose="02000600000000000000" pitchFamily="2" charset="0"/>
              </a:rPr>
              <a:t>Ciekawostki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2461061" y="1556792"/>
            <a:ext cx="5285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1"/>
                </a:solidFill>
                <a:latin typeface="Segoe Print" panose="02000600000000000000" pitchFamily="2" charset="0"/>
              </a:rPr>
              <a:t>Każde 100 kg papieru to średniej wielkości dwa drzewa, przy czym należy wiedzieć, że jedno drzewo produkuje w ciągu roku  tlen wystarczający dla 10 osób.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1" y="1556792"/>
            <a:ext cx="24003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016" y="2590800"/>
            <a:ext cx="11525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3311773" y="2677722"/>
            <a:ext cx="45372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FFC000"/>
                </a:solidFill>
                <a:latin typeface="Segoe Print" panose="02000600000000000000" pitchFamily="2" charset="0"/>
              </a:rPr>
              <a:t>Tworzywa sztuczne produkuje się z ropy naftowej - zasobu,  którego ilość jest ograniczona - odzyskując tworzywa sztuczne, oszczędzamy ropę naftową i zużywamy mniej energii.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2883914" y="4424045"/>
            <a:ext cx="52743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7F3A"/>
                </a:solidFill>
                <a:latin typeface="Segoe Print" panose="02000600000000000000" pitchFamily="2" charset="0"/>
              </a:rPr>
              <a:t>Szkło można wielokrotnie przetwarzać – poddane recyklingowi zostanie wykorzystane do produkcji kolejnych opakowań lub włókien izolacyjnych. </a:t>
            </a:r>
          </a:p>
          <a:p>
            <a:endParaRPr lang="pl-PL" dirty="0">
              <a:solidFill>
                <a:srgbClr val="007F3A"/>
              </a:solidFill>
              <a:latin typeface="Segoe Print" panose="02000600000000000000" pitchFamily="2" charset="0"/>
            </a:endParaRPr>
          </a:p>
          <a:p>
            <a:r>
              <a:rPr lang="pl-PL" dirty="0">
                <a:solidFill>
                  <a:srgbClr val="007F3A"/>
                </a:solidFill>
                <a:latin typeface="Segoe Print" panose="02000600000000000000" pitchFamily="2" charset="0"/>
              </a:rPr>
              <a:t>Szkło nie ulega biodegradacji - czas jego</a:t>
            </a:r>
          </a:p>
          <a:p>
            <a:r>
              <a:rPr lang="pl-PL" dirty="0">
                <a:solidFill>
                  <a:srgbClr val="007F3A"/>
                </a:solidFill>
                <a:latin typeface="Segoe Print" panose="02000600000000000000" pitchFamily="2" charset="0"/>
              </a:rPr>
              <a:t>rozpadu może wynieść ponad 4000 lat.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1" y="4891720"/>
            <a:ext cx="2759200" cy="174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515" y="4554309"/>
            <a:ext cx="1313328" cy="1490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EA59CDD0-6922-46C2-8FA6-E6613DAC25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2B1E78D6-04DA-494C-A469-06B9E0E28C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0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19" y="1074758"/>
            <a:ext cx="4321081" cy="292573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150" y="1155032"/>
            <a:ext cx="4227380" cy="2887069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688894" y="244536"/>
            <a:ext cx="41585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b="1" dirty="0">
                <a:solidFill>
                  <a:srgbClr val="0070C0"/>
                </a:solidFill>
                <a:latin typeface="Segoe Print" panose="02000600000000000000" pitchFamily="2" charset="0"/>
              </a:rPr>
              <a:t>Co wybierasz?</a:t>
            </a:r>
          </a:p>
        </p:txBody>
      </p:sp>
      <p:sp>
        <p:nvSpPr>
          <p:cNvPr id="7" name="Mnożenie 6"/>
          <p:cNvSpPr/>
          <p:nvPr/>
        </p:nvSpPr>
        <p:spPr>
          <a:xfrm>
            <a:off x="578546" y="1184476"/>
            <a:ext cx="3852727" cy="2904011"/>
          </a:xfrm>
          <a:prstGeom prst="mathMultiply">
            <a:avLst>
              <a:gd name="adj1" fmla="val 1318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2529" l="0" r="4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181" b="54981"/>
          <a:stretch/>
        </p:blipFill>
        <p:spPr>
          <a:xfrm>
            <a:off x="8061732" y="3298476"/>
            <a:ext cx="821862" cy="70658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6552" l="52464" r="965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19" r="4010" b="54598"/>
          <a:stretch/>
        </p:blipFill>
        <p:spPr>
          <a:xfrm>
            <a:off x="323527" y="3317572"/>
            <a:ext cx="648073" cy="687492"/>
          </a:xfrm>
          <a:prstGeom prst="rect">
            <a:avLst/>
          </a:prstGeom>
        </p:spPr>
      </p:pic>
      <p:cxnSp>
        <p:nvCxnSpPr>
          <p:cNvPr id="3" name="Łącznik prosty ze strzałką 2"/>
          <p:cNvCxnSpPr/>
          <p:nvPr/>
        </p:nvCxnSpPr>
        <p:spPr>
          <a:xfrm>
            <a:off x="1979712" y="3861048"/>
            <a:ext cx="720080" cy="648072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/>
          <p:nvPr/>
        </p:nvCxnSpPr>
        <p:spPr>
          <a:xfrm flipV="1">
            <a:off x="6195324" y="3861048"/>
            <a:ext cx="824948" cy="626554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825" y="4725144"/>
            <a:ext cx="6412535" cy="191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2EBC59B5-EFA0-47CB-9162-27A7269E1EB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40AB94E-1B4B-4320-997A-1F7A14E3E0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7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accel="6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611558" y="1188457"/>
            <a:ext cx="8062077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Wykorzystane źródła:</a:t>
            </a:r>
          </a:p>
          <a:p>
            <a:endParaRPr lang="pl-PL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pl-PL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byceko.pl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ecoportal.com.pl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ekologia.pl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Ekorum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Fundacja Nasza Ziemia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Główny Urząd Statystyczny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Ministerstwo Klimatu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nie-truje.pl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Polska Grupa Recyklingu PROEKO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postronienatury.pl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REKOPOL Organizacja Odzysku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Ulica Ekologiczna</a:t>
            </a:r>
          </a:p>
          <a:p>
            <a:pPr marL="342900" indent="-342900">
              <a:buAutoNum type="arabicPeriod"/>
            </a:pPr>
            <a:endParaRPr lang="pl-PL" dirty="0"/>
          </a:p>
          <a:p>
            <a:pPr marL="342900" indent="-342900">
              <a:buAutoNum type="arabicPeriod"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F9BCA27-DCC5-435A-A61E-869607530F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FF19C39-9D18-422A-B2F4-0692F7F8D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54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0070C0"/>
                </a:solidFill>
                <a:latin typeface="Segoe Print" panose="02000600000000000000" pitchFamily="2" charset="0"/>
              </a:rPr>
              <a:t>Część warsztatowa</a:t>
            </a:r>
            <a:endParaRPr lang="pl-PL" dirty="0">
              <a:latin typeface="Segoe Print" panose="02000600000000000000" pitchFamily="2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8324169-C905-4C68-B378-5AB02D9405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970627F-1987-4E06-8785-BBB2378C0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8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0070C0"/>
                </a:solidFill>
                <a:latin typeface="Segoe Print" panose="02000600000000000000" pitchFamily="2" charset="0"/>
              </a:rPr>
              <a:t>Stłuczony talerz</a:t>
            </a:r>
          </a:p>
        </p:txBody>
      </p:sp>
      <p:pic>
        <p:nvPicPr>
          <p:cNvPr id="6148" name="Picture 4" descr="Znalezione obrazy dla zapytania stÅuczony kubek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2327107"/>
            <a:ext cx="612068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F50548A-89E4-4A1F-A9E8-FDA3D24BEF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A789A7B-AB70-4C47-BA12-29F67815E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602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0070C0"/>
                </a:solidFill>
                <a:latin typeface="Segoe Print" panose="02000600000000000000" pitchFamily="2" charset="0"/>
              </a:rPr>
              <a:t>Zepsute radio</a:t>
            </a:r>
          </a:p>
        </p:txBody>
      </p:sp>
      <p:pic>
        <p:nvPicPr>
          <p:cNvPr id="6" name="Picture 2" descr="C:\Users\Ekorum\Desktop\Obraz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2348880"/>
            <a:ext cx="514350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7A88732-EEB9-4517-8FB9-C3056FE858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0AA0C3D-6615-49C7-8C58-B14DD2F10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528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9578" y="1547987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0070C0"/>
                </a:solidFill>
                <a:latin typeface="Segoe Print" panose="02000600000000000000" pitchFamily="2" charset="0"/>
              </a:rPr>
              <a:t>Karton po mleku</a:t>
            </a:r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2515" y="2217081"/>
            <a:ext cx="5531768" cy="368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7B80B39-D9A8-4863-8348-36ECE06676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D2ABF70-29B1-43CB-9BE2-9F97908E8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4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19" y="1074758"/>
            <a:ext cx="4321081" cy="292573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150" y="1155032"/>
            <a:ext cx="4227380" cy="2887069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741382" y="217320"/>
            <a:ext cx="41585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b="1" dirty="0">
                <a:solidFill>
                  <a:srgbClr val="0070C0"/>
                </a:solidFill>
                <a:latin typeface="Segoe Print" panose="02000600000000000000" pitchFamily="2" charset="0"/>
              </a:rPr>
              <a:t>Co wybierasz?</a:t>
            </a:r>
          </a:p>
        </p:txBody>
      </p:sp>
      <p:sp>
        <p:nvSpPr>
          <p:cNvPr id="7" name="Mnożenie 6"/>
          <p:cNvSpPr/>
          <p:nvPr/>
        </p:nvSpPr>
        <p:spPr>
          <a:xfrm>
            <a:off x="578546" y="1184476"/>
            <a:ext cx="3852727" cy="2904011"/>
          </a:xfrm>
          <a:prstGeom prst="mathMultiply">
            <a:avLst>
              <a:gd name="adj1" fmla="val 1318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2529" l="0" r="4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181" b="54981"/>
          <a:stretch/>
        </p:blipFill>
        <p:spPr>
          <a:xfrm>
            <a:off x="8061732" y="3298476"/>
            <a:ext cx="821862" cy="70658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6552" l="52464" r="965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19" r="4010" b="54598"/>
          <a:stretch/>
        </p:blipFill>
        <p:spPr>
          <a:xfrm>
            <a:off x="323527" y="3317572"/>
            <a:ext cx="648073" cy="687492"/>
          </a:xfrm>
          <a:prstGeom prst="rect">
            <a:avLst/>
          </a:prstGeom>
        </p:spPr>
      </p:pic>
      <p:cxnSp>
        <p:nvCxnSpPr>
          <p:cNvPr id="3" name="Łącznik prosty ze strzałką 2"/>
          <p:cNvCxnSpPr/>
          <p:nvPr/>
        </p:nvCxnSpPr>
        <p:spPr>
          <a:xfrm>
            <a:off x="1979712" y="3861048"/>
            <a:ext cx="720080" cy="648072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/>
          <p:nvPr/>
        </p:nvCxnSpPr>
        <p:spPr>
          <a:xfrm flipV="1">
            <a:off x="6195324" y="3861048"/>
            <a:ext cx="824948" cy="626554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825" y="4725144"/>
            <a:ext cx="6412535" cy="191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1ABDE03-1FC4-4008-AE7C-9E3D2F79A14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16931DD-F9E1-4D60-AB93-A7E302ABE6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0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accel="6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0070C0"/>
                </a:solidFill>
                <a:latin typeface="Segoe Print" panose="02000600000000000000" pitchFamily="2" charset="0"/>
              </a:rPr>
              <a:t>Stare opony</a:t>
            </a:r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2515" y="2636912"/>
            <a:ext cx="5724128" cy="3434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DAB9A42-08BE-4AE5-8688-79D588592E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F73A952-4F60-444F-B5D3-449F63DCED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427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0070C0"/>
                </a:solidFill>
                <a:latin typeface="Segoe Print" panose="02000600000000000000" pitchFamily="2" charset="0"/>
              </a:rPr>
              <a:t>Przeterminowane lekarstwa</a:t>
            </a:r>
          </a:p>
          <a:p>
            <a:pPr marL="0" indent="0" algn="ctr">
              <a:buNone/>
            </a:pPr>
            <a:endParaRPr lang="pl-PL" sz="3600" dirty="0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6313" y="2420888"/>
            <a:ext cx="59055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569D2FF-C903-4011-9DD5-9A115CA96D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3F02351-8628-46D6-93AF-1E137AD98D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375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0070C0"/>
                </a:solidFill>
                <a:latin typeface="Segoe Print" panose="02000600000000000000" pitchFamily="2" charset="0"/>
              </a:rPr>
              <a:t>Wypalony szklany znicz</a:t>
            </a:r>
          </a:p>
          <a:p>
            <a:pPr marL="0" indent="0" algn="ctr">
              <a:buNone/>
            </a:pPr>
            <a:endParaRPr lang="pl-PL" sz="36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15816" y="2132856"/>
            <a:ext cx="3307550" cy="44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8B64759-CEDE-43CC-8640-F9CF9C644C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DD0DB01-07A9-4270-ACD0-5EED186B0F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02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0070C0"/>
                </a:solidFill>
                <a:latin typeface="Segoe Print" panose="02000600000000000000" pitchFamily="2" charset="0"/>
              </a:rPr>
              <a:t>Słoiki</a:t>
            </a:r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6" name="Picture 2" descr="Jak przygotować słoiki na przetwory? - Beszamel.se.p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76872"/>
            <a:ext cx="4824536" cy="361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6E927FC-2055-40EC-B17A-E71AFA9F5D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74B4E7D-2993-46DF-9255-7277082726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414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0070C0"/>
                </a:solidFill>
                <a:latin typeface="Segoe Print" panose="02000600000000000000" pitchFamily="2" charset="0"/>
              </a:rPr>
              <a:t>Niepotrzebna, stara książka</a:t>
            </a:r>
          </a:p>
          <a:p>
            <a:pPr marL="0" indent="0" algn="ctr">
              <a:buNone/>
            </a:pPr>
            <a:endParaRPr lang="pl-PL" sz="3600" dirty="0">
              <a:latin typeface="DuperPro-Bold" panose="04010805020101010101" pitchFamily="82" charset="-18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2537248"/>
            <a:ext cx="4490963" cy="336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AC33C15-4088-4362-A475-7989D8A316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1B06BA0-1B65-46C5-BD71-E797CD8D1B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534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0070C0"/>
                </a:solidFill>
                <a:latin typeface="Segoe Print" panose="02000600000000000000" pitchFamily="2" charset="0"/>
              </a:rPr>
              <a:t>Skoszona trawa</a:t>
            </a:r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420888"/>
            <a:ext cx="5855940" cy="3063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8453E2C-8896-4802-AA2F-1074204765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733BA5-177A-4EB1-83CB-64784D790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537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0070C0"/>
                </a:solidFill>
                <a:latin typeface="Segoe Print" panose="02000600000000000000" pitchFamily="2" charset="0"/>
              </a:rPr>
              <a:t>Tłusty karton po pizzy</a:t>
            </a:r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2206085"/>
            <a:ext cx="4048125" cy="416242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1E10432-3E00-44B9-A1A8-C171ACB158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538AE25-83FE-4B16-AEF8-407EB12681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89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03648" y="2060848"/>
            <a:ext cx="6336704" cy="3234277"/>
          </a:xfrm>
        </p:spPr>
        <p:txBody>
          <a:bodyPr/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0070C0"/>
                </a:solidFill>
                <a:latin typeface="Segoe Print" panose="02000600000000000000" pitchFamily="2" charset="0"/>
              </a:rPr>
              <a:t>Świetlówka, żarówka LED</a:t>
            </a:r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121" y="3060084"/>
            <a:ext cx="3267075" cy="192405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4B348B2-0F02-4569-B3CB-860EDED80B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DB6DE1C-5987-4098-AFB9-AB426EF2D3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339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543365" y="1622807"/>
            <a:ext cx="63385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600" b="1" dirty="0">
                <a:solidFill>
                  <a:srgbClr val="0070C0"/>
                </a:solidFill>
                <a:latin typeface="Segoe Print" panose="02000600000000000000" pitchFamily="2" charset="0"/>
              </a:rPr>
              <a:t>Zużyta bateria od zegarka</a:t>
            </a:r>
          </a:p>
        </p:txBody>
      </p:sp>
      <p:pic>
        <p:nvPicPr>
          <p:cNvPr id="29698" name="Picture 2" descr="Znalezione obrazy dla zapytania bateria zegarek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2269" y="2348880"/>
            <a:ext cx="4500814" cy="335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11EEA56-BC59-4DD8-B7C2-649CF7BFBE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08B8010-0507-4962-B170-9A87F863F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08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221835" y="1894559"/>
            <a:ext cx="4618856" cy="7710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0070C0"/>
                </a:solidFill>
                <a:latin typeface="Segoe Print" panose="02000600000000000000" pitchFamily="2" charset="0"/>
              </a:rPr>
              <a:t>Dziękuję za uwagę!</a:t>
            </a: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678795" y="4010629"/>
            <a:ext cx="5356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600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54AA5FDD-9DCE-43A9-9AD4-EF0E6AAB4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501009"/>
            <a:ext cx="9144000" cy="131628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A4756AD-8235-48B0-ACA4-6F2A20451E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911716"/>
            <a:ext cx="1512168" cy="60029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95D6FF9-7816-4C65-9217-A67C276A8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064" y="3048134"/>
            <a:ext cx="2209364" cy="9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68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1950" y="1466273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pl-PL" sz="2000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To substancje lub przedmioty, których</a:t>
            </a:r>
          </a:p>
          <a:p>
            <a:pPr marL="0" indent="0" algn="just">
              <a:buNone/>
            </a:pPr>
            <a:r>
              <a:rPr lang="pl-PL" sz="2000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się pozbywamy, zamierzamy się pozbyć</a:t>
            </a:r>
          </a:p>
          <a:p>
            <a:pPr marL="0" indent="0" algn="just">
              <a:buNone/>
            </a:pPr>
            <a:r>
              <a:rPr lang="pl-PL" sz="2000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lub do których pozbycia się jesteśmy</a:t>
            </a:r>
          </a:p>
          <a:p>
            <a:pPr marL="0" indent="0" algn="just">
              <a:buNone/>
            </a:pPr>
            <a:r>
              <a:rPr lang="pl-PL" sz="2000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zobowiązani.</a:t>
            </a:r>
          </a:p>
          <a:p>
            <a:pPr marL="0" indent="0" algn="just">
              <a:buNone/>
            </a:pP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0070C0"/>
                </a:solidFill>
                <a:latin typeface="Segoe Print" panose="02000600000000000000" pitchFamily="2" charset="0"/>
              </a:rPr>
              <a:t>Czym są ODPADY ?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191" y="1323240"/>
            <a:ext cx="3561209" cy="205982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573016"/>
            <a:ext cx="1800225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790100"/>
            <a:ext cx="1308348" cy="1514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684" y="3393442"/>
            <a:ext cx="15525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6343">
            <a:off x="285202" y="5488716"/>
            <a:ext cx="987850" cy="108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6033">
            <a:off x="5188330" y="3425157"/>
            <a:ext cx="1867060" cy="2070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89173"/>
            <a:ext cx="1738050" cy="1942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453">
            <a:off x="1918784" y="4635960"/>
            <a:ext cx="319087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91131">
            <a:off x="5682934" y="5147373"/>
            <a:ext cx="1301852" cy="14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C1B2C78E-3EA8-4383-8B5D-3E04AA6824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4980F3F1-2A49-44DD-991B-4778C16F72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36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/>
          <p:cNvSpPr txBox="1">
            <a:spLocks/>
          </p:cNvSpPr>
          <p:nvPr/>
        </p:nvSpPr>
        <p:spPr>
          <a:xfrm>
            <a:off x="1060020" y="331333"/>
            <a:ext cx="6630314" cy="865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70C0"/>
                </a:solidFill>
                <a:latin typeface="Segoe Print" panose="02000600000000000000" pitchFamily="2" charset="0"/>
              </a:rPr>
              <a:t>Ile odpadów produkujemy </a:t>
            </a:r>
            <a:br>
              <a:rPr lang="pl-PL" b="1" dirty="0">
                <a:solidFill>
                  <a:srgbClr val="0070C0"/>
                </a:solidFill>
                <a:latin typeface="Segoe Print" panose="02000600000000000000" pitchFamily="2" charset="0"/>
              </a:rPr>
            </a:br>
            <a:r>
              <a:rPr lang="pl-PL" b="1" dirty="0">
                <a:solidFill>
                  <a:srgbClr val="0070C0"/>
                </a:solidFill>
                <a:latin typeface="Segoe Print" panose="02000600000000000000" pitchFamily="2" charset="0"/>
              </a:rPr>
              <a:t>w naszych domach w ciągu roku?</a:t>
            </a:r>
          </a:p>
        </p:txBody>
      </p:sp>
      <p:pic>
        <p:nvPicPr>
          <p:cNvPr id="22" name="Obraz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71" y="2749729"/>
            <a:ext cx="3456384" cy="3289409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2923" y="3978829"/>
            <a:ext cx="4013779" cy="2520280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3495" y="4886523"/>
            <a:ext cx="823900" cy="704892"/>
          </a:xfrm>
          <a:prstGeom prst="rect">
            <a:avLst/>
          </a:prstGeom>
        </p:spPr>
      </p:pic>
      <p:cxnSp>
        <p:nvCxnSpPr>
          <p:cNvPr id="26" name="Łącznik prosty ze strzałką 25"/>
          <p:cNvCxnSpPr/>
          <p:nvPr/>
        </p:nvCxnSpPr>
        <p:spPr>
          <a:xfrm flipV="1">
            <a:off x="6981198" y="4359486"/>
            <a:ext cx="0" cy="71573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ostokąt 27"/>
          <p:cNvSpPr/>
          <p:nvPr/>
        </p:nvSpPr>
        <p:spPr>
          <a:xfrm>
            <a:off x="3494698" y="2828811"/>
            <a:ext cx="31293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4400" b="1" dirty="0">
                <a:solidFill>
                  <a:srgbClr val="C00000"/>
                </a:solidFill>
              </a:rPr>
              <a:t>12,8 mln ton </a:t>
            </a:r>
            <a:br>
              <a:rPr lang="pl-PL" sz="4400" b="1" dirty="0">
                <a:solidFill>
                  <a:srgbClr val="C00000"/>
                </a:solidFill>
              </a:rPr>
            </a:br>
            <a:r>
              <a:rPr lang="pl-PL" sz="2800" b="1" dirty="0">
                <a:solidFill>
                  <a:srgbClr val="C00000"/>
                </a:solidFill>
              </a:rPr>
              <a:t>odpadów rocznie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3"/>
          <a:stretch/>
        </p:blipFill>
        <p:spPr>
          <a:xfrm>
            <a:off x="541310" y="1329062"/>
            <a:ext cx="704125" cy="986561"/>
          </a:xfrm>
          <a:prstGeom prst="rect">
            <a:avLst/>
          </a:prstGeom>
        </p:spPr>
      </p:pic>
      <p:sp>
        <p:nvSpPr>
          <p:cNvPr id="16" name="Strzałka w prawo 15"/>
          <p:cNvSpPr/>
          <p:nvPr/>
        </p:nvSpPr>
        <p:spPr>
          <a:xfrm>
            <a:off x="1339900" y="1779519"/>
            <a:ext cx="958711" cy="179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ole tekstowe 16"/>
          <p:cNvSpPr txBox="1"/>
          <p:nvPr/>
        </p:nvSpPr>
        <p:spPr>
          <a:xfrm>
            <a:off x="1060020" y="1410187"/>
            <a:ext cx="1336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latin typeface="Segoe Print" panose="02000600000000000000" pitchFamily="2" charset="0"/>
              </a:rPr>
              <a:t>1 rok</a:t>
            </a: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46" y="1728745"/>
            <a:ext cx="317455" cy="166345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5059389" y="1577780"/>
            <a:ext cx="598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rgbClr val="0070C0"/>
                </a:solidFill>
              </a:rPr>
              <a:t>=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5414250" y="1616975"/>
            <a:ext cx="1167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>
                <a:solidFill>
                  <a:srgbClr val="0070C0"/>
                </a:solidFill>
                <a:latin typeface="Segoe Print" panose="02000600000000000000" pitchFamily="2" charset="0"/>
              </a:rPr>
              <a:t>56 x</a:t>
            </a:r>
          </a:p>
        </p:txBody>
      </p:sp>
      <p:sp>
        <p:nvSpPr>
          <p:cNvPr id="7" name="Elipsa 6"/>
          <p:cNvSpPr/>
          <p:nvPr/>
        </p:nvSpPr>
        <p:spPr>
          <a:xfrm>
            <a:off x="2843111" y="1265281"/>
            <a:ext cx="1990383" cy="124643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latin typeface="Segoe Print" panose="02000600000000000000" pitchFamily="2" charset="0"/>
              </a:rPr>
              <a:t>332 kg</a:t>
            </a:r>
          </a:p>
        </p:txBody>
      </p:sp>
      <p:sp>
        <p:nvSpPr>
          <p:cNvPr id="29" name="Tytuł 4"/>
          <p:cNvSpPr txBox="1">
            <a:spLocks/>
          </p:cNvSpPr>
          <p:nvPr/>
        </p:nvSpPr>
        <p:spPr>
          <a:xfrm>
            <a:off x="7791214" y="1549005"/>
            <a:ext cx="1675224" cy="561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800" b="1" spc="100" dirty="0">
                <a:solidFill>
                  <a:srgbClr val="0070C0"/>
                </a:solidFill>
                <a:latin typeface="Segoe Print" panose="02000600000000000000" pitchFamily="2" charset="0"/>
              </a:rPr>
              <a:t>Plecaków szkolnych</a:t>
            </a:r>
          </a:p>
        </p:txBody>
      </p:sp>
      <p:pic>
        <p:nvPicPr>
          <p:cNvPr id="30" name="Obraz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1557" y="1353629"/>
            <a:ext cx="1115145" cy="10311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sp>
        <p:nvSpPr>
          <p:cNvPr id="32" name="Prostokąt 31"/>
          <p:cNvSpPr/>
          <p:nvPr/>
        </p:nvSpPr>
        <p:spPr>
          <a:xfrm>
            <a:off x="6948263" y="3282269"/>
            <a:ext cx="2003815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5400" b="1" dirty="0">
                <a:solidFill>
                  <a:srgbClr val="00B050"/>
                </a:solidFill>
              </a:rPr>
              <a:t>1930</a:t>
            </a:r>
            <a:br>
              <a:rPr lang="pl-PL" sz="5400" b="1" dirty="0">
                <a:solidFill>
                  <a:srgbClr val="00B050"/>
                </a:solidFill>
              </a:rPr>
            </a:br>
            <a:r>
              <a:rPr lang="pl-PL" sz="2000" b="1" dirty="0">
                <a:solidFill>
                  <a:srgbClr val="00B050"/>
                </a:solidFill>
              </a:rPr>
              <a:t>boisk piłkarskich</a:t>
            </a:r>
          </a:p>
          <a:p>
            <a:pPr algn="r"/>
            <a:r>
              <a:rPr lang="pl-PL" sz="2000" b="1" dirty="0">
                <a:solidFill>
                  <a:srgbClr val="00B050"/>
                </a:solidFill>
              </a:rPr>
              <a:t>zasypanych do wysokości bramki 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CDF5DFDA-F027-4950-A3D0-39AE7D1691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63E0EA94-F37A-4819-B68A-28EF3BCAD5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5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9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96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7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79" tmFilter="0, 0; 0.125,0.2665; 0.25,0.4; 0.375,0.465; 0.5,0.5;  0.625,0.535; 0.75,0.6; 0.875,0.7335; 1,1">
                                          <p:stCondLst>
                                            <p:cond delay="107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39" tmFilter="0, 0; 0.125,0.2665; 0.25,0.4; 0.375,0.465; 0.5,0.5;  0.625,0.535; 0.75,0.6; 0.875,0.7335; 1,1">
                                          <p:stCondLst>
                                            <p:cond delay="215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67" tmFilter="0, 0; 0.125,0.2665; 0.25,0.4; 0.375,0.465; 0.5,0.5;  0.625,0.535; 0.75,0.6; 0.875,0.7335; 1,1">
                                          <p:stCondLst>
                                            <p:cond delay="269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42">
                                          <p:stCondLst>
                                            <p:cond delay="10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270" decel="50000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42">
                                          <p:stCondLst>
                                            <p:cond delay="213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270" decel="50000">
                                          <p:stCondLst>
                                            <p:cond delay="217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42">
                                          <p:stCondLst>
                                            <p:cond delay="2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270" decel="50000">
                                          <p:stCondLst>
                                            <p:cond delay="271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42">
                                          <p:stCondLst>
                                            <p:cond delay="29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270" decel="50000">
                                          <p:stCondLst>
                                            <p:cond delay="298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821" y="5373181"/>
            <a:ext cx="3543300" cy="8001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85" y="4083918"/>
            <a:ext cx="4486275" cy="857250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838" y="4915981"/>
            <a:ext cx="4037280" cy="578513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832" y="3325678"/>
            <a:ext cx="4517430" cy="836561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82042" y="136916"/>
            <a:ext cx="9144000" cy="1143000"/>
          </a:xfrm>
        </p:spPr>
        <p:txBody>
          <a:bodyPr>
            <a:noAutofit/>
          </a:bodyPr>
          <a:lstStyle/>
          <a:p>
            <a:r>
              <a:rPr lang="pl-PL" sz="3200" b="1" dirty="0">
                <a:solidFill>
                  <a:srgbClr val="0070C0"/>
                </a:solidFill>
                <a:latin typeface="Segoe Print" panose="02000600000000000000" pitchFamily="2" charset="0"/>
              </a:rPr>
              <a:t>Hierarchia  sposobów </a:t>
            </a:r>
            <a:br>
              <a:rPr lang="pl-PL" sz="3200" b="1" dirty="0">
                <a:solidFill>
                  <a:srgbClr val="0070C0"/>
                </a:solidFill>
                <a:latin typeface="Segoe Print" panose="02000600000000000000" pitchFamily="2" charset="0"/>
              </a:rPr>
            </a:br>
            <a:r>
              <a:rPr lang="pl-PL" sz="3200" b="1" dirty="0">
                <a:solidFill>
                  <a:srgbClr val="0070C0"/>
                </a:solidFill>
                <a:latin typeface="Segoe Print" panose="02000600000000000000" pitchFamily="2" charset="0"/>
              </a:rPr>
              <a:t>postępowania z odpadami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4147" y="2553478"/>
            <a:ext cx="5991225" cy="847725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8479" y="2021796"/>
            <a:ext cx="4261458" cy="54734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485" y="1208768"/>
            <a:ext cx="6019800" cy="876300"/>
          </a:xfrm>
          <a:prstGeom prst="rect">
            <a:avLst/>
          </a:prstGeom>
        </p:spPr>
      </p:pic>
      <p:sp>
        <p:nvSpPr>
          <p:cNvPr id="6" name="Elipsa 5"/>
          <p:cNvSpPr/>
          <p:nvPr/>
        </p:nvSpPr>
        <p:spPr>
          <a:xfrm>
            <a:off x="306542" y="3906281"/>
            <a:ext cx="1164994" cy="10832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 rotWithShape="1">
          <a:blip r:embed="rId9"/>
          <a:srcRect t="9126"/>
          <a:stretch/>
        </p:blipFill>
        <p:spPr>
          <a:xfrm>
            <a:off x="4351894" y="6093296"/>
            <a:ext cx="3532474" cy="732513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EC136AD-BA0A-49D5-A5DA-FD1A132926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9D539568-50C0-45F5-9DAC-1FDC99E1C2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2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CDE9BC7-56E3-4C7F-8C39-8BC7D0F53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5673"/>
            <a:ext cx="9144000" cy="4766654"/>
          </a:xfrm>
          <a:prstGeom prst="rect">
            <a:avLst/>
          </a:prstGeom>
        </p:spPr>
      </p:pic>
      <p:sp>
        <p:nvSpPr>
          <p:cNvPr id="8" name="Tytuł 1"/>
          <p:cNvSpPr txBox="1">
            <a:spLocks/>
          </p:cNvSpPr>
          <p:nvPr/>
        </p:nvSpPr>
        <p:spPr>
          <a:xfrm>
            <a:off x="1762075" y="42743"/>
            <a:ext cx="5693804" cy="865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dirty="0">
                <a:solidFill>
                  <a:srgbClr val="0070C0"/>
                </a:solidFill>
                <a:latin typeface="Segoe Print" panose="02000600000000000000" pitchFamily="2" charset="0"/>
              </a:rPr>
              <a:t>Cykl życia odpadów</a:t>
            </a:r>
          </a:p>
        </p:txBody>
      </p:sp>
      <p:sp>
        <p:nvSpPr>
          <p:cNvPr id="17" name="Elipsa 16"/>
          <p:cNvSpPr/>
          <p:nvPr/>
        </p:nvSpPr>
        <p:spPr>
          <a:xfrm>
            <a:off x="6386259" y="1103877"/>
            <a:ext cx="2866261" cy="2109099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Elipsa 17"/>
          <p:cNvSpPr/>
          <p:nvPr/>
        </p:nvSpPr>
        <p:spPr>
          <a:xfrm>
            <a:off x="3355904" y="2708417"/>
            <a:ext cx="2728264" cy="1440663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Elipsa 18"/>
          <p:cNvSpPr/>
          <p:nvPr/>
        </p:nvSpPr>
        <p:spPr>
          <a:xfrm>
            <a:off x="1964093" y="881658"/>
            <a:ext cx="3053684" cy="1899270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Elipsa 19"/>
          <p:cNvSpPr/>
          <p:nvPr/>
        </p:nvSpPr>
        <p:spPr>
          <a:xfrm>
            <a:off x="6276856" y="2861631"/>
            <a:ext cx="1895544" cy="1575481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Elipsa 22"/>
          <p:cNvSpPr/>
          <p:nvPr/>
        </p:nvSpPr>
        <p:spPr>
          <a:xfrm>
            <a:off x="1310082" y="2922499"/>
            <a:ext cx="2002912" cy="1341992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Elipsa 23"/>
          <p:cNvSpPr/>
          <p:nvPr/>
        </p:nvSpPr>
        <p:spPr>
          <a:xfrm>
            <a:off x="25165" y="4198816"/>
            <a:ext cx="1478507" cy="1246408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Elipsa 24"/>
          <p:cNvSpPr/>
          <p:nvPr/>
        </p:nvSpPr>
        <p:spPr>
          <a:xfrm>
            <a:off x="-186911" y="2514709"/>
            <a:ext cx="1844225" cy="1490355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3203848" y="5581993"/>
            <a:ext cx="2728264" cy="505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Elipsa 21"/>
          <p:cNvSpPr/>
          <p:nvPr/>
        </p:nvSpPr>
        <p:spPr>
          <a:xfrm>
            <a:off x="1371847" y="4812662"/>
            <a:ext cx="2643432" cy="1341992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Elipsa 20"/>
          <p:cNvSpPr/>
          <p:nvPr/>
        </p:nvSpPr>
        <p:spPr>
          <a:xfrm>
            <a:off x="5362326" y="4200221"/>
            <a:ext cx="3837821" cy="2109099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BF32DC70-F5B2-414D-A311-29A88FCA78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85C1B1F7-A7B3-41A9-BAD4-AB5030AD4E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0978BEC3-BCE3-4329-A876-46401516B1CE}"/>
              </a:ext>
            </a:extLst>
          </p:cNvPr>
          <p:cNvSpPr/>
          <p:nvPr/>
        </p:nvSpPr>
        <p:spPr>
          <a:xfrm>
            <a:off x="3355904" y="6145504"/>
            <a:ext cx="2728264" cy="3798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937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2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4"/>
          <a:stretch/>
        </p:blipFill>
        <p:spPr>
          <a:xfrm>
            <a:off x="1659033" y="980728"/>
            <a:ext cx="5823701" cy="5788768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1331639" y="297247"/>
            <a:ext cx="6478488" cy="5034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70C0"/>
                </a:solidFill>
                <a:latin typeface="Segoe Print" panose="02000600000000000000" pitchFamily="2" charset="0"/>
              </a:rPr>
              <a:t>Jak segregować ?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2E59524-021D-4532-BFD4-EADF562C79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25B4684-67CF-48F2-B1EC-8572CB390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3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/>
          <p:cNvSpPr txBox="1">
            <a:spLocks/>
          </p:cNvSpPr>
          <p:nvPr/>
        </p:nvSpPr>
        <p:spPr>
          <a:xfrm>
            <a:off x="1331640" y="1196752"/>
            <a:ext cx="6478488" cy="503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70C0"/>
                </a:solidFill>
                <a:latin typeface="Segoe Print" panose="02000600000000000000" pitchFamily="2" charset="0"/>
              </a:rPr>
              <a:t>Jak segregować?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314286F-1220-4ADC-95FA-5A77B26D35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1C76E02-09CB-468F-830B-B83E02927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C4B4675-5FD7-4F93-A010-EC379A00D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608" y="2060848"/>
            <a:ext cx="8410784" cy="407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8792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20611</TotalTime>
  <Words>393</Words>
  <Application>Microsoft Office PowerPoint</Application>
  <PresentationFormat>Pokaz na ekranie (4:3)</PresentationFormat>
  <Paragraphs>114</Paragraphs>
  <Slides>39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39</vt:i4>
      </vt:variant>
    </vt:vector>
  </HeadingPairs>
  <TitlesOfParts>
    <vt:vector size="44" baseType="lpstr">
      <vt:lpstr>Arial</vt:lpstr>
      <vt:lpstr>Calibri</vt:lpstr>
      <vt:lpstr>DuperPro-Bold</vt:lpstr>
      <vt:lpstr>Segoe Print</vt:lpstr>
      <vt:lpstr>Motyw pakietu Office</vt:lpstr>
      <vt:lpstr>Prezentacja programu PowerPoint</vt:lpstr>
      <vt:lpstr>Prezentacja programu PowerPoint</vt:lpstr>
      <vt:lpstr>Prezentacja programu PowerPoint</vt:lpstr>
      <vt:lpstr>Czym są ODPADY ?</vt:lpstr>
      <vt:lpstr>Prezentacja programu PowerPoint</vt:lpstr>
      <vt:lpstr>Hierarchia  sposobów  postępowania z odpadami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Kompostowanie</vt:lpstr>
      <vt:lpstr>Jak segregować?</vt:lpstr>
      <vt:lpstr>Odpady problemowe, niebezpieczne?</vt:lpstr>
      <vt:lpstr>Prezentacja programu PowerPoint</vt:lpstr>
      <vt:lpstr>Do PSZOK-u możesz bezpłatnie oddać: </vt:lpstr>
      <vt:lpstr>Prezentacja programu PowerPoint</vt:lpstr>
      <vt:lpstr>Żyjesz między nami - nie pal odpadami!</vt:lpstr>
      <vt:lpstr>Prezentacja programu PowerPoint</vt:lpstr>
      <vt:lpstr>Ciekawostki</vt:lpstr>
      <vt:lpstr>Prezentacja programu PowerPoint</vt:lpstr>
      <vt:lpstr>Prezentacja programu PowerPoint</vt:lpstr>
      <vt:lpstr>Prezentacja programu PowerPoint</vt:lpstr>
      <vt:lpstr>Prezentacja programu PowerPoint</vt:lpstr>
      <vt:lpstr>Część warsztatowa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Rekomendacje dla PSZOK, punktów napraw i ponownego użycia – na podstawie opracowania stworzonego  dla  Ministerstwa Środowiska</dc:title>
  <dc:creator>Ekorum</dc:creator>
  <cp:lastModifiedBy>Mary</cp:lastModifiedBy>
  <cp:revision>316</cp:revision>
  <dcterms:created xsi:type="dcterms:W3CDTF">2018-03-05T08:32:47Z</dcterms:created>
  <dcterms:modified xsi:type="dcterms:W3CDTF">2021-11-10T09:25:05Z</dcterms:modified>
</cp:coreProperties>
</file>