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35" r:id="rId2"/>
    <p:sldId id="436" r:id="rId3"/>
    <p:sldId id="437" r:id="rId4"/>
    <p:sldId id="438" r:id="rId5"/>
    <p:sldId id="439" r:id="rId6"/>
    <p:sldId id="440" r:id="rId7"/>
    <p:sldId id="412" r:id="rId8"/>
    <p:sldId id="442" r:id="rId9"/>
    <p:sldId id="443" r:id="rId10"/>
    <p:sldId id="444" r:id="rId11"/>
    <p:sldId id="445" r:id="rId12"/>
    <p:sldId id="446" r:id="rId13"/>
    <p:sldId id="447" r:id="rId14"/>
    <p:sldId id="449" r:id="rId15"/>
    <p:sldId id="450" r:id="rId16"/>
    <p:sldId id="477" r:id="rId17"/>
    <p:sldId id="453" r:id="rId18"/>
    <p:sldId id="454" r:id="rId19"/>
    <p:sldId id="456" r:id="rId20"/>
    <p:sldId id="457" r:id="rId21"/>
    <p:sldId id="458" r:id="rId22"/>
    <p:sldId id="475" r:id="rId23"/>
    <p:sldId id="474" r:id="rId24"/>
    <p:sldId id="460" r:id="rId25"/>
    <p:sldId id="463" r:id="rId26"/>
    <p:sldId id="464" r:id="rId27"/>
    <p:sldId id="465" r:id="rId28"/>
    <p:sldId id="467" r:id="rId29"/>
    <p:sldId id="468" r:id="rId30"/>
    <p:sldId id="469" r:id="rId31"/>
    <p:sldId id="476" r:id="rId32"/>
    <p:sldId id="473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Szadziewicz" initials="P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7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129" autoAdjust="0"/>
  </p:normalViewPr>
  <p:slideViewPr>
    <p:cSldViewPr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976CE-D416-47E0-9D22-B31244B740D7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4DFFB-5D91-4F16-AA06-BEEB71C15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4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4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4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3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56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63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76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46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5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51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3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67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8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58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19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87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6A02B-93B6-4351-8E33-2A600AA0A7F6}" type="datetimeFigureOut">
              <a:rPr lang="pl-PL" smtClean="0"/>
              <a:t>09.11.2021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9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8.png"/><Relationship Id="rId5" Type="http://schemas.openxmlformats.org/officeDocument/2006/relationships/image" Target="../media/image51.png"/><Relationship Id="rId10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52.png"/><Relationship Id="rId3" Type="http://schemas.openxmlformats.org/officeDocument/2006/relationships/image" Target="../media/image19.png"/><Relationship Id="rId21" Type="http://schemas.openxmlformats.org/officeDocument/2006/relationships/slide" Target="slide17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21.png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50.png"/><Relationship Id="rId5" Type="http://schemas.openxmlformats.org/officeDocument/2006/relationships/image" Target="../media/image18.png"/><Relationship Id="rId15" Type="http://schemas.openxmlformats.org/officeDocument/2006/relationships/image" Target="../media/image72.png"/><Relationship Id="rId23" Type="http://schemas.openxmlformats.org/officeDocument/2006/relationships/image" Target="../media/image77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4" Type="http://schemas.openxmlformats.org/officeDocument/2006/relationships/image" Target="../media/image2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5.png"/><Relationship Id="rId4" Type="http://schemas.openxmlformats.org/officeDocument/2006/relationships/image" Target="../media/image79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12451" r="26916" b="20269"/>
          <a:stretch/>
        </p:blipFill>
        <p:spPr>
          <a:xfrm>
            <a:off x="5508239" y="728699"/>
            <a:ext cx="3168353" cy="496855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94252" y="2492896"/>
            <a:ext cx="5673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0070C0"/>
                </a:solidFill>
                <a:latin typeface="Segoe Print" panose="02000600000000000000" pitchFamily="2" charset="0"/>
              </a:rPr>
              <a:t>Zostań </a:t>
            </a:r>
            <a:r>
              <a:rPr lang="pl-PL" sz="54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EKObohaterem</a:t>
            </a:r>
            <a:r>
              <a:rPr lang="pl-PL" sz="5400" b="1" dirty="0">
                <a:solidFill>
                  <a:srgbClr val="0070C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2333DB4-D2D5-4D7B-9EC4-6350E3103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404664"/>
            <a:ext cx="2339752" cy="9288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BA08B15-2890-42C9-8239-FD2238647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01009"/>
            <a:ext cx="9144000" cy="131628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75CAD56-27BF-457D-9F9E-933C74C7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30" y="5386233"/>
            <a:ext cx="3144870" cy="132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3584"/>
            <a:ext cx="3619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64" y="2348880"/>
            <a:ext cx="4487249" cy="176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943028" y="1124744"/>
            <a:ext cx="1650195" cy="1418737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1187624" y="28535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SZKŁO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0DAEF10-D5D9-4F3B-8ED3-C9D84507A3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7264"/>
            <a:ext cx="1512168" cy="6002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AB67F5D-C463-4BDB-A037-73FB0BB25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2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41" y="4985333"/>
            <a:ext cx="3750136" cy="170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5" y="1114316"/>
            <a:ext cx="36099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42" y="1484784"/>
            <a:ext cx="3127205" cy="28803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47" y="2348497"/>
            <a:ext cx="1743066" cy="115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533943" y="644458"/>
            <a:ext cx="1650195" cy="1418737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940383" y="33866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PAPIER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8D19BD1-8411-4C30-8C08-36A0122BAF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4" y="144747"/>
            <a:ext cx="1651397" cy="6555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FD72F16-F199-41BC-96AB-C7DD418C3A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04" y="4529284"/>
            <a:ext cx="2458690" cy="208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4" y="1124744"/>
            <a:ext cx="38004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24" y="5782023"/>
            <a:ext cx="1344320" cy="82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6" y="2780928"/>
            <a:ext cx="2227754" cy="1518924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44" y="1340768"/>
            <a:ext cx="2286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37" y="2062532"/>
            <a:ext cx="1583527" cy="14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0342">
            <a:off x="3565042" y="4333162"/>
            <a:ext cx="24003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446216" y="188640"/>
            <a:ext cx="1650195" cy="1418737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1571105" y="299431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BIO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1A670F6-118D-46A1-BD62-89C986052C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125085"/>
            <a:ext cx="1512168" cy="60029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F572053-805D-4908-B7FB-CBCC28106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3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4"/>
          <a:stretch/>
        </p:blipFill>
        <p:spPr>
          <a:xfrm>
            <a:off x="5563971" y="1414675"/>
            <a:ext cx="3400517" cy="4823500"/>
          </a:xfrm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560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Kompostowanie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7" y="2308603"/>
            <a:ext cx="4043487" cy="43540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551CAB8-61A2-4581-8B70-4783ED2FE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93CC1BA-B5E6-4EC8-BE12-7FFDE3C1F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1401"/>
            <a:ext cx="35433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3540"/>
            <a:ext cx="2415902" cy="126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77025"/>
            <a:ext cx="1728192" cy="15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74" y="4005064"/>
            <a:ext cx="1625945" cy="14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403047" y="1052736"/>
            <a:ext cx="1650195" cy="1418737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251398" y="294183"/>
            <a:ext cx="3528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ZMIESZANE</a:t>
            </a: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(RESZTKOWE)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F625F78-9505-4251-AAAE-7CDB353600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23" y="116632"/>
            <a:ext cx="1512168" cy="6002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7C464C7-7036-4ABC-AB78-C269B39DED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86" y="6117858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296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Odpady problemowe, niebezpieczne?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23" y="1663849"/>
            <a:ext cx="6115042" cy="43143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33BE55-CF87-4BC7-A5C8-1A38F4A6E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193CC50-B6C2-411F-9D7C-7987E8FF2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13140"/>
            <a:ext cx="7776863" cy="556818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411760" y="2931682"/>
            <a:ext cx="792088" cy="353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88B0692-44CE-49C4-8C01-1762198A9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98A40F0-8AF5-4EE0-BFD7-3032DAB62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B2E74980-C2FA-4B00-9D13-321DAE335A6C}"/>
              </a:ext>
            </a:extLst>
          </p:cNvPr>
          <p:cNvSpPr/>
          <p:nvPr/>
        </p:nvSpPr>
        <p:spPr>
          <a:xfrm>
            <a:off x="2411760" y="3429000"/>
            <a:ext cx="792088" cy="3533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9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94725" y="4093039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4747" y="-188648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Jakie odpady?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3627268" y="3374237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4448"/>
            <a:ext cx="1738050" cy="19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2390548" y="3370763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3700">
            <a:off x="102172" y="2505819"/>
            <a:ext cx="1007866" cy="108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7741" flipH="1">
            <a:off x="1164459" y="2368523"/>
            <a:ext cx="1051407" cy="99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70" y="3165462"/>
            <a:ext cx="1619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51" y="1425649"/>
            <a:ext cx="12096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551">
            <a:off x="6795847" y="4274565"/>
            <a:ext cx="2264960" cy="96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070">
            <a:off x="7582925" y="3133680"/>
            <a:ext cx="1062398" cy="88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120">
            <a:off x="56869" y="5945519"/>
            <a:ext cx="1545704" cy="6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9" y="5335330"/>
            <a:ext cx="1324552" cy="14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04" y="6208265"/>
            <a:ext cx="914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51" y="5319631"/>
            <a:ext cx="1352958" cy="67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476">
            <a:off x="4763367" y="5904513"/>
            <a:ext cx="2219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Żółta poduszka ilustracja wektor. Ilustracja złożonej z torba - 4957205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503">
            <a:off x="7153523" y="5381870"/>
            <a:ext cx="1648313" cy="105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3607">
            <a:off x="7465353" y="1544710"/>
            <a:ext cx="2286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2FC6AC4A-3F4C-460F-A1CB-03CB9C25EC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4000676"/>
                  </p:ext>
                </p:extLst>
              </p:nvPr>
            </p:nvGraphicFramePr>
            <p:xfrm>
              <a:off x="-3369365" y="4372306"/>
              <a:ext cx="2286000" cy="1714500"/>
            </p:xfrm>
            <a:graphic>
              <a:graphicData uri="http://schemas.microsoft.com/office/powerpoint/2016/slidezoom">
                <pslz:sldZm>
                  <pslz:sldZmObj sldId="453" cId="3440536711">
                    <pslz:zmPr id="{5980DF3B-F9C8-4362-8F07-04FF61A819C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2FC6AC4A-3F4C-460F-A1CB-03CB9C25EC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3369365" y="4372306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4" name="Obraz 23">
            <a:extLst>
              <a:ext uri="{FF2B5EF4-FFF2-40B4-BE49-F238E27FC236}">
                <a16:creationId xmlns:a16="http://schemas.microsoft.com/office/drawing/2014/main" id="{8E4BA9ED-EE44-4005-BC63-EF6E24C27C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62" y="107051"/>
            <a:ext cx="1512168" cy="6002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DC2B50-044D-4F30-82E0-D39B2CEBD8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71351" y="1186156"/>
            <a:ext cx="4103937" cy="165307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Powiększenie slajdu 6">
                <a:extLst>
                  <a:ext uri="{FF2B5EF4-FFF2-40B4-BE49-F238E27FC236}">
                    <a16:creationId xmlns:a16="http://schemas.microsoft.com/office/drawing/2014/main" id="{C85ED2B9-AD84-48C2-AE27-545EAAC8DE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9455342"/>
                  </p:ext>
                </p:extLst>
              </p:nvPr>
            </p:nvGraphicFramePr>
            <p:xfrm>
              <a:off x="-3011557" y="1909781"/>
              <a:ext cx="2286000" cy="1714500"/>
            </p:xfrm>
            <a:graphic>
              <a:graphicData uri="http://schemas.microsoft.com/office/powerpoint/2016/slidezoom">
                <pslz:sldZm>
                  <pslz:sldZmObj sldId="453" cId="3440536711">
                    <pslz:zmPr id="{50671257-B754-4377-BBA4-DF391B3A3FF2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Powiększenie slajdu 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85ED2B9-AD84-48C2-AE27-545EAAC8DE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3011557" y="190978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053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828" y="1862127"/>
            <a:ext cx="2847172" cy="1329723"/>
          </a:xfrm>
          <a:prstGeom prst="rect">
            <a:avLst/>
          </a:prstGeom>
        </p:spPr>
      </p:pic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78" y="908720"/>
            <a:ext cx="4490039" cy="641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kochasz dzieci nie pal śmie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052052" cy="4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408" y="854015"/>
            <a:ext cx="303554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17" y="1606435"/>
            <a:ext cx="1121779" cy="92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592" y="6562725"/>
            <a:ext cx="657225" cy="2952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6705B9E-0774-492D-8DCD-6E764D0676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F270BD6-640A-45A5-81F6-E34A44E13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393129" y="46160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599"/>
            <a:ext cx="2486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59538" y="931121"/>
            <a:ext cx="3756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Czy wiesz, że makulatura ma 7 żyć? Dobrze wysegregowany papier może nam posłużyć 7 razy zanim straci swoje właściwości.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28" y="1724908"/>
            <a:ext cx="2106576" cy="219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 rot="10800000" flipV="1">
            <a:off x="3072898" y="2324247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Plastikowe odpady stanowią duże zagrożenie dla przyrody, jeśli traﬁą np. do lasu czy morza - zwierzęta mogą się</a:t>
            </a:r>
          </a:p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w nie zaplątać lub nimi udusić.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" y="4064136"/>
            <a:ext cx="1695434" cy="188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46786" y="3949408"/>
            <a:ext cx="3041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Jeśli każdy z nas wyrzuci do kosza tylko jeden słoik, to na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składowiska w całej Polsce traﬁ rocznie 10 tys. ton szkła.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2" y="4064136"/>
            <a:ext cx="1979990" cy="165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5415589" y="586395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1 tona papieru z makulatury pozwala zaoszczędzić 17 drzew.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E249D03-6979-497C-B0EA-C3C6EA98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54548AD-2D5B-4956-8DE8-F8DC0D764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22" y="1137981"/>
            <a:ext cx="8401050" cy="51149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231" y="2276872"/>
            <a:ext cx="6091644" cy="41171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5BA9079-7ACC-4441-9AF1-EB4455111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863628-FC14-4518-A2F6-0F5EE0F8D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393129" y="83671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461061" y="1556792"/>
            <a:ext cx="528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Każde 100 kg papieru to średniej wielkości dwa drzewa, przy czym należy wiedzieć, że jedno drzewo produkuje w ciągu roku  tlen wystarczający dla 10 osób.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1556792"/>
            <a:ext cx="24003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6" y="2590800"/>
            <a:ext cx="1152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311773" y="2677722"/>
            <a:ext cx="453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Tworzywa sztuczne produkuje się z ropy naftowej - zasobu,  którego ilość jest ograniczona - odzyskując tworzywa sztuczne, oszczędzamy ropę naftową i zużywamy mniej energii.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883914" y="4424045"/>
            <a:ext cx="5274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można wielokrotnie przetwarzać – poddane recyklingowi zostanie wykorzystane do produkcji kolejnych opakowań lub włókien izolacyjnych. </a:t>
            </a:r>
          </a:p>
          <a:p>
            <a:endParaRPr lang="pl-PL" dirty="0">
              <a:solidFill>
                <a:srgbClr val="007F3A"/>
              </a:solidFill>
              <a:latin typeface="Segoe Print" panose="02000600000000000000" pitchFamily="2" charset="0"/>
            </a:endParaRP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nie ulega biodegradacji - czas jego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rozpadu może wynieść ponad 4000 lat.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4891720"/>
            <a:ext cx="2759200" cy="17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15" y="4554309"/>
            <a:ext cx="1313328" cy="14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A59CDD0-6922-46C2-8FA6-E6613DAC2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B1E78D6-04DA-494C-A469-06B9E0E28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06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10855" r="18163" b="18646"/>
          <a:stretch/>
        </p:blipFill>
        <p:spPr>
          <a:xfrm>
            <a:off x="5220072" y="1196751"/>
            <a:ext cx="3500008" cy="47525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14081" r="14847" b="19771"/>
          <a:stretch/>
        </p:blipFill>
        <p:spPr>
          <a:xfrm>
            <a:off x="676920" y="1340768"/>
            <a:ext cx="3895080" cy="4536504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332756" y="707368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I Ty możesz być </a:t>
            </a:r>
            <a:r>
              <a:rPr lang="pl-PL" sz="36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EKObohaterem</a:t>
            </a: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 !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8BB5009-E248-4D0F-98F7-8AD41D34BC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258D968-D636-4646-9DB0-CDE6B7E78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861761" y="269404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" y="4655643"/>
            <a:ext cx="7438998" cy="15082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9C69640-91F0-40FB-9A3E-E173987475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DF01E5D-F72B-4D37-BBD3-7413669B84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11558" y="1188457"/>
            <a:ext cx="80620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Wykorzystane źródła:</a:t>
            </a:r>
          </a:p>
          <a:p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byceko.pl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ecoportal.com.pl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ekologia.pl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Ekorum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Fundacja Arka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Fundacja Nasza Ziemia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Główny Urząd Statystyczny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Ministerstwo Klimatu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nie-truje.pl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Polska Grupa Recyklingu PROEKO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postronienatury.pl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REKOPOL </a:t>
            </a:r>
            <a:r>
              <a:rPr lang="pl-PL">
                <a:solidFill>
                  <a:schemeClr val="accent1">
                    <a:lumMod val="75000"/>
                  </a:schemeClr>
                </a:solidFill>
              </a:rPr>
              <a:t>Organizacja Odzysku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Ulica Ekologiczna</a:t>
            </a:r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A42768E-E1A2-4261-93C6-F0C7A608E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DD1C279-8173-4044-A56B-A6EC411B7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27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Część warsztatowa</a:t>
            </a:r>
            <a:endParaRPr lang="pl-PL" dirty="0">
              <a:latin typeface="Segoe Print" panose="02000600000000000000" pitchFamily="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231A61D-5621-4AC7-A240-410C1F05D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679963-6AD3-412A-8D59-6DC9F07D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578" y="154798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Karton po mleku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217081"/>
            <a:ext cx="5531768" cy="368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604309D-A83D-4746-BE46-664891177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BA8D445-EA5E-417A-9871-7C6A05E86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Stare opony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636912"/>
            <a:ext cx="5724128" cy="34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23EA3D-D551-40A3-8C41-A37F47984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D6F24F8-56EA-4E0F-8D0D-3E2CA2479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42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Przeterminowane lekarstwa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313" y="2420888"/>
            <a:ext cx="590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3D0615-AA98-46F6-AC4E-F22B3DD15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3209E2B-A3DC-4B59-9592-F99A19AAF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7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Słoiki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146" name="Picture 2" descr="Jak przygotować słoiki na przetwory? - Beszamel.s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DCDE68D-809C-4A63-9401-1D26EE8D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79940B6-1A6B-4E25-A894-6F8F659FC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1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Niepotrzebna, stara książka</a:t>
            </a:r>
          </a:p>
          <a:p>
            <a:pPr marL="0" indent="0" algn="ctr">
              <a:buNone/>
            </a:pPr>
            <a:endParaRPr lang="pl-PL" sz="3600" dirty="0">
              <a:latin typeface="DuperPro-Bold" panose="04010805020101010101" pitchFamily="82" charset="-1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537248"/>
            <a:ext cx="4490963" cy="33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7D831F-20AD-4D36-879B-43B33A29D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D2EE1D-3430-493E-9E12-A3BA94A01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1">
            <a:off x="4938253" y="4149373"/>
            <a:ext cx="2110427" cy="22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723329" y="250458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763687" y="4797152"/>
            <a:ext cx="2798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Małymi kroczkami możemy osiągnąć duże efekty!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7C7F539-A2EC-4BF5-B490-B06C58761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342713C-89FE-4EA4-9659-D3DC8C11B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3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Skoszona trawa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855940" cy="306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67126BB-17C3-484E-A745-AC7AA8C35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1B8A8C-6CD9-4630-83F8-787EE8915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2717" y="15279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Zużyty pampers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7170" name="Picture 2" descr="Renewi Joins Forces with Essity on Nappy Recycling in Netherlands | Waste  Management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327738" cy="34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EE31290-63F7-4592-B227-2BF6DC89E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3CB740A-CDF7-4030-89EF-6D9168C8E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94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21835" y="1894559"/>
            <a:ext cx="4618856" cy="771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Dziękuję za uwagę!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78795" y="4010629"/>
            <a:ext cx="5356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6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239A83-5080-4C97-BD2B-59FEECC5A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38084"/>
            <a:ext cx="1512168" cy="6002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DF7A391-53CF-4A05-85B4-E624FDEA7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01009"/>
            <a:ext cx="9144000" cy="13162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5E4D589-30BC-40E8-BE58-4DB4E0DC3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56" y="2928396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950" y="1466273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To substancje lub przedmioty, których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się pozbywamy.</a:t>
            </a:r>
          </a:p>
          <a:p>
            <a:pPr marL="0" indent="0" algn="just">
              <a:buNone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Czym są ODPADY 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91" y="1323240"/>
            <a:ext cx="3561209" cy="20598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8002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90100"/>
            <a:ext cx="1308348" cy="15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84" y="3393442"/>
            <a:ext cx="1552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285202" y="5488716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5188330" y="3425157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9173"/>
            <a:ext cx="1738050" cy="19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1918784" y="4635960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1131">
            <a:off x="5682934" y="5147373"/>
            <a:ext cx="1301852" cy="14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12D2F5E-7B8C-43C8-9D94-40CF6C6BB0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803A224-4DA4-4CAD-8AC5-240942A0DF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1060020" y="403341"/>
            <a:ext cx="663031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Ile odpadów produkujemy </a:t>
            </a:r>
            <a:b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w naszych domach w ciągu roku?</a:t>
            </a:r>
          </a:p>
        </p:txBody>
      </p:sp>
      <p:sp>
        <p:nvSpPr>
          <p:cNvPr id="7" name="Elipsa 6"/>
          <p:cNvSpPr/>
          <p:nvPr/>
        </p:nvSpPr>
        <p:spPr>
          <a:xfrm>
            <a:off x="5436096" y="2287825"/>
            <a:ext cx="1990383" cy="12464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Segoe Print" panose="02000600000000000000" pitchFamily="2" charset="0"/>
              </a:rPr>
              <a:t>332 kg</a:t>
            </a:r>
          </a:p>
        </p:txBody>
      </p:sp>
      <p:pic>
        <p:nvPicPr>
          <p:cNvPr id="1026" name="Picture 2" descr="GOAP Bioodpady – Zaczynamy zbierać odpady biodegradowalne do brązowych  pojemnikó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93" y="1484784"/>
            <a:ext cx="4529170" cy="452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załka w prawo 1"/>
          <p:cNvSpPr/>
          <p:nvPr/>
        </p:nvSpPr>
        <p:spPr>
          <a:xfrm>
            <a:off x="4290431" y="2708920"/>
            <a:ext cx="864096" cy="483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5400000">
            <a:off x="6133550" y="3805328"/>
            <a:ext cx="595474" cy="483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09" y="4826381"/>
            <a:ext cx="1551626" cy="178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722479" y="5157192"/>
            <a:ext cx="1467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0000"/>
                </a:solidFill>
              </a:rPr>
              <a:t>115 x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2E4AC00-B689-429C-9E1A-8D634DF656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2EFD125-3116-4A8A-B2A0-1D13AF2D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21" y="5373181"/>
            <a:ext cx="3543300" cy="8001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5" y="4083918"/>
            <a:ext cx="4486275" cy="85725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8" y="4915981"/>
            <a:ext cx="4037280" cy="57851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325678"/>
            <a:ext cx="4517430" cy="8365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2042" y="136916"/>
            <a:ext cx="9144000" cy="1143000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Hierarchia  sposobów </a:t>
            </a:r>
            <a:b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postępowania z odpadami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147" y="2553478"/>
            <a:ext cx="5991225" cy="84772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479" y="2021796"/>
            <a:ext cx="4261458" cy="547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85" y="1208768"/>
            <a:ext cx="6019800" cy="8763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06542" y="3906281"/>
            <a:ext cx="1164994" cy="1083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9"/>
          <a:srcRect t="9126"/>
          <a:stretch/>
        </p:blipFill>
        <p:spPr>
          <a:xfrm>
            <a:off x="4351894" y="6093296"/>
            <a:ext cx="3532474" cy="7325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116F4CF-B1C9-48F4-A396-FB6893B64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ADE006D-61C2-4DBF-89AB-7F5F369AF0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B93B914-E3B5-488B-A9CD-F10E8E3C2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673"/>
            <a:ext cx="9144000" cy="4766654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907704" y="-21717"/>
            <a:ext cx="569380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Cykl życia odpadów</a:t>
            </a:r>
          </a:p>
        </p:txBody>
      </p:sp>
      <p:sp>
        <p:nvSpPr>
          <p:cNvPr id="17" name="Elipsa 16"/>
          <p:cNvSpPr/>
          <p:nvPr/>
        </p:nvSpPr>
        <p:spPr>
          <a:xfrm>
            <a:off x="6386259" y="1103877"/>
            <a:ext cx="286626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3355904" y="2708417"/>
            <a:ext cx="2728264" cy="1440663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1964093" y="881658"/>
            <a:ext cx="3053684" cy="1899270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Elipsa 19"/>
          <p:cNvSpPr/>
          <p:nvPr/>
        </p:nvSpPr>
        <p:spPr>
          <a:xfrm>
            <a:off x="6276856" y="2861631"/>
            <a:ext cx="1895544" cy="157548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Elipsa 22"/>
          <p:cNvSpPr/>
          <p:nvPr/>
        </p:nvSpPr>
        <p:spPr>
          <a:xfrm>
            <a:off x="1310082" y="2922499"/>
            <a:ext cx="200291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25165" y="4198816"/>
            <a:ext cx="1478507" cy="1246408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Elipsa 24"/>
          <p:cNvSpPr/>
          <p:nvPr/>
        </p:nvSpPr>
        <p:spPr>
          <a:xfrm>
            <a:off x="-186911" y="2514709"/>
            <a:ext cx="1844225" cy="1490355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4552972" y="6884160"/>
            <a:ext cx="2728264" cy="50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Elipsa 21"/>
          <p:cNvSpPr/>
          <p:nvPr/>
        </p:nvSpPr>
        <p:spPr>
          <a:xfrm>
            <a:off x="1371847" y="4812662"/>
            <a:ext cx="264343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Elipsa 20"/>
          <p:cNvSpPr/>
          <p:nvPr/>
        </p:nvSpPr>
        <p:spPr>
          <a:xfrm>
            <a:off x="5362326" y="4200221"/>
            <a:ext cx="383782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BF32DC70-F5B2-414D-A311-29A88FCA7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85C1B1F7-A7B3-41A9-BAD4-AB5030AD4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0978BEC3-BCE3-4329-A876-46401516B1CE}"/>
              </a:ext>
            </a:extLst>
          </p:cNvPr>
          <p:cNvSpPr/>
          <p:nvPr/>
        </p:nvSpPr>
        <p:spPr>
          <a:xfrm>
            <a:off x="2323506" y="6554386"/>
            <a:ext cx="2728264" cy="3798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9654F09-6F22-4E75-A450-3E03B6BBDD91}"/>
              </a:ext>
            </a:extLst>
          </p:cNvPr>
          <p:cNvSpPr/>
          <p:nvPr/>
        </p:nvSpPr>
        <p:spPr>
          <a:xfrm>
            <a:off x="8532440" y="3452957"/>
            <a:ext cx="288172" cy="120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3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206732" y="1021373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WSZYSCY MUSIMY SEGREGOWAĆ!!!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93214"/>
            <a:ext cx="8640960" cy="17519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F9D01EB-318E-448B-B2A8-9354F9FA3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170"/>
            <a:ext cx="1512168" cy="6002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7F65EE6-AEB4-44DB-96C7-8082D654F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60" y="5658537"/>
            <a:ext cx="3038651" cy="112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4" y="1251457"/>
            <a:ext cx="35242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526826" y="299431"/>
            <a:ext cx="1650195" cy="141873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78" y="2132856"/>
            <a:ext cx="2160240" cy="300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1251457"/>
            <a:ext cx="2200371" cy="176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74" y="4725144"/>
            <a:ext cx="1206098" cy="10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3637309"/>
            <a:ext cx="1078179" cy="118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7544" y="299431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C000"/>
                </a:solidFill>
                <a:latin typeface="Segoe Print" panose="02000600000000000000" pitchFamily="2" charset="0"/>
              </a:rPr>
              <a:t>PLASTIK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BE1490C-0076-42B2-A988-14900B0A5B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93" y="75412"/>
            <a:ext cx="1512168" cy="6002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33A2334-7B74-434E-B736-0DF90EF1F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9" y="160240"/>
            <a:ext cx="1394613" cy="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55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28923</TotalTime>
  <Words>323</Words>
  <Application>Microsoft Office PowerPoint</Application>
  <PresentationFormat>Pokaz na ekranie (4:3)</PresentationFormat>
  <Paragraphs>89</Paragraphs>
  <Slides>32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DuperPro-Bold</vt:lpstr>
      <vt:lpstr>Segoe Print</vt:lpstr>
      <vt:lpstr>Motyw pakietu Office</vt:lpstr>
      <vt:lpstr>Prezentacja programu PowerPoint</vt:lpstr>
      <vt:lpstr>Prezentacja programu PowerPoint</vt:lpstr>
      <vt:lpstr>Prezentacja programu PowerPoint</vt:lpstr>
      <vt:lpstr>Czym są ODPADY ?</vt:lpstr>
      <vt:lpstr>Prezentacja programu PowerPoint</vt:lpstr>
      <vt:lpstr>Hierarchia  sposobów  postępowania z odpadami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Kompostowanie</vt:lpstr>
      <vt:lpstr>Prezentacja programu PowerPoint</vt:lpstr>
      <vt:lpstr>Odpady problemowe, niebezpieczne?</vt:lpstr>
      <vt:lpstr>Prezentacja programu PowerPoint</vt:lpstr>
      <vt:lpstr>Jakie odpady?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Część warsztatowa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Rekomendacje dla PSZOK, punktów napraw i ponownego użycia – na podstawie opracowania stworzonego  dla  Ministerstwa Środowiska</dc:title>
  <dc:creator>Ekorum</dc:creator>
  <cp:lastModifiedBy>Mary</cp:lastModifiedBy>
  <cp:revision>333</cp:revision>
  <dcterms:created xsi:type="dcterms:W3CDTF">2018-03-05T08:32:47Z</dcterms:created>
  <dcterms:modified xsi:type="dcterms:W3CDTF">2021-11-10T08:16:10Z</dcterms:modified>
</cp:coreProperties>
</file>